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9" r:id="rId4"/>
    <p:sldId id="260" r:id="rId5"/>
    <p:sldId id="1994" r:id="rId6"/>
    <p:sldId id="1992" r:id="rId7"/>
    <p:sldId id="1993" r:id="rId8"/>
    <p:sldId id="1990" r:id="rId9"/>
    <p:sldId id="261" r:id="rId10"/>
    <p:sldId id="1962" r:id="rId11"/>
    <p:sldId id="1964" r:id="rId12"/>
    <p:sldId id="1967" r:id="rId13"/>
    <p:sldId id="1963" r:id="rId14"/>
    <p:sldId id="1978" r:id="rId15"/>
    <p:sldId id="1888" r:id="rId16"/>
    <p:sldId id="1889" r:id="rId17"/>
    <p:sldId id="1949" r:id="rId18"/>
    <p:sldId id="1890" r:id="rId19"/>
    <p:sldId id="1891" r:id="rId20"/>
    <p:sldId id="1892" r:id="rId21"/>
    <p:sldId id="1950" r:id="rId22"/>
    <p:sldId id="1951" r:id="rId23"/>
    <p:sldId id="1894" r:id="rId24"/>
    <p:sldId id="1895" r:id="rId25"/>
    <p:sldId id="1899" r:id="rId26"/>
    <p:sldId id="1915" r:id="rId27"/>
    <p:sldId id="1903" r:id="rId28"/>
    <p:sldId id="1900" r:id="rId29"/>
    <p:sldId id="1981" r:id="rId30"/>
    <p:sldId id="1956" r:id="rId31"/>
    <p:sldId id="1924" r:id="rId32"/>
    <p:sldId id="1983" r:id="rId33"/>
    <p:sldId id="1984" r:id="rId34"/>
    <p:sldId id="1985" r:id="rId35"/>
    <p:sldId id="1982" r:id="rId36"/>
    <p:sldId id="1980" r:id="rId37"/>
    <p:sldId id="1986" r:id="rId38"/>
    <p:sldId id="1987" r:id="rId39"/>
    <p:sldId id="1988" r:id="rId40"/>
    <p:sldId id="1989" r:id="rId41"/>
    <p:sldId id="19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3"/>
    <p:restoredTop sz="96405"/>
  </p:normalViewPr>
  <p:slideViewPr>
    <p:cSldViewPr snapToGrid="0" snapToObjects="1">
      <p:cViewPr>
        <p:scale>
          <a:sx n="125" d="100"/>
          <a:sy n="125" d="100"/>
        </p:scale>
        <p:origin x="-35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19D15-8E37-D846-ADC2-3C2490D060B4}"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65FD1E-AF9B-774C-BAEC-DD2CEBB761F2}" type="slidenum">
              <a:rPr lang="en-US" smtClean="0"/>
              <a:t>‹#›</a:t>
            </a:fld>
            <a:endParaRPr lang="en-US"/>
          </a:p>
        </p:txBody>
      </p:sp>
    </p:spTree>
    <p:extLst>
      <p:ext uri="{BB962C8B-B14F-4D97-AF65-F5344CB8AC3E}">
        <p14:creationId xmlns:p14="http://schemas.microsoft.com/office/powerpoint/2010/main" val="3301439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submitting expenses at Columbia.</a:t>
            </a:r>
          </a:p>
          <a:p>
            <a:r>
              <a:rPr lang="en-US" dirty="0"/>
              <a:t>I need to fill out this excel sheet, called a TBER, and email</a:t>
            </a:r>
            <a:r>
              <a:rPr lang="en-US" baseline="0" dirty="0"/>
              <a:t> it along with receipts to an admin</a:t>
            </a:r>
            <a:endParaRPr lang="en-US" dirty="0"/>
          </a:p>
          <a:p>
            <a:r>
              <a:rPr lang="en-US" dirty="0"/>
              <a:t>No one likes using it.  It takes</a:t>
            </a:r>
            <a:r>
              <a:rPr lang="en-US" baseline="0" dirty="0"/>
              <a:t> time, its confusing</a:t>
            </a:r>
          </a:p>
          <a:p>
            <a:r>
              <a:rPr lang="en-US" dirty="0"/>
              <a:t>The same is with other general purpose apps that can ALSO do expense reporting</a:t>
            </a:r>
          </a:p>
          <a:p>
            <a:r>
              <a:rPr lang="en-US" dirty="0"/>
              <a:t>BUT</a:t>
            </a:r>
          </a:p>
        </p:txBody>
      </p:sp>
      <p:sp>
        <p:nvSpPr>
          <p:cNvPr id="4" name="Slide Number Placeholder 3"/>
          <p:cNvSpPr>
            <a:spLocks noGrp="1"/>
          </p:cNvSpPr>
          <p:nvPr>
            <p:ph type="sldNum" sz="quarter" idx="10"/>
          </p:nvPr>
        </p:nvSpPr>
        <p:spPr/>
        <p:txBody>
          <a:bodyPr/>
          <a:lstStyle/>
          <a:p>
            <a:fld id="{64CE4244-FB18-F448-9ACF-F0DFEEF279B5}" type="slidenum">
              <a:rPr lang="en-US" smtClean="0"/>
              <a:t>10</a:t>
            </a:fld>
            <a:endParaRPr lang="en-US"/>
          </a:p>
        </p:txBody>
      </p:sp>
    </p:spTree>
    <p:extLst>
      <p:ext uri="{BB962C8B-B14F-4D97-AF65-F5344CB8AC3E}">
        <p14:creationId xmlns:p14="http://schemas.microsoft.com/office/powerpoint/2010/main" val="2979185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controls.</a:t>
            </a:r>
          </a:p>
        </p:txBody>
      </p:sp>
      <p:sp>
        <p:nvSpPr>
          <p:cNvPr id="4" name="Slide Number Placeholder 3"/>
          <p:cNvSpPr>
            <a:spLocks noGrp="1"/>
          </p:cNvSpPr>
          <p:nvPr>
            <p:ph type="sldNum" sz="quarter" idx="10"/>
          </p:nvPr>
        </p:nvSpPr>
        <p:spPr/>
        <p:txBody>
          <a:bodyPr/>
          <a:lstStyle/>
          <a:p>
            <a:fld id="{64CE4244-FB18-F448-9ACF-F0DFEEF279B5}" type="slidenum">
              <a:rPr lang="en-US" smtClean="0"/>
              <a:t>20</a:t>
            </a:fld>
            <a:endParaRPr lang="en-US"/>
          </a:p>
        </p:txBody>
      </p:sp>
    </p:spTree>
    <p:extLst>
      <p:ext uri="{BB962C8B-B14F-4D97-AF65-F5344CB8AC3E}">
        <p14:creationId xmlns:p14="http://schemas.microsoft.com/office/powerpoint/2010/main" val="1779708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a:t>
            </a:r>
            <a:r>
              <a:rPr lang="en-US" baseline="0" dirty="0"/>
              <a:t> reasons, our great idea is to use the analysis to auto generate an analysis interface</a:t>
            </a:r>
          </a:p>
          <a:p>
            <a:r>
              <a:rPr lang="en-US" baseline="0" dirty="0"/>
              <a:t>where do we get the task?</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21</a:t>
            </a:fld>
            <a:endParaRPr lang="en-US"/>
          </a:p>
        </p:txBody>
      </p:sp>
    </p:spTree>
    <p:extLst>
      <p:ext uri="{BB962C8B-B14F-4D97-AF65-F5344CB8AC3E}">
        <p14:creationId xmlns:p14="http://schemas.microsoft.com/office/powerpoint/2010/main" val="51712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we could try to use brain</a:t>
            </a:r>
            <a:r>
              <a:rPr lang="en-US" baseline="0" dirty="0"/>
              <a:t> computer interfaces to read minds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22</a:t>
            </a:fld>
            <a:endParaRPr lang="en-US"/>
          </a:p>
        </p:txBody>
      </p:sp>
    </p:spTree>
    <p:extLst>
      <p:ext uri="{BB962C8B-B14F-4D97-AF65-F5344CB8AC3E}">
        <p14:creationId xmlns:p14="http://schemas.microsoft.com/office/powerpoint/2010/main" val="105306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it is... messy</a:t>
            </a:r>
          </a:p>
        </p:txBody>
      </p:sp>
      <p:sp>
        <p:nvSpPr>
          <p:cNvPr id="4" name="Slide Number Placeholder 3"/>
          <p:cNvSpPr>
            <a:spLocks noGrp="1"/>
          </p:cNvSpPr>
          <p:nvPr>
            <p:ph type="sldNum" sz="quarter" idx="10"/>
          </p:nvPr>
        </p:nvSpPr>
        <p:spPr/>
        <p:txBody>
          <a:bodyPr/>
          <a:lstStyle/>
          <a:p>
            <a:fld id="{64CE4244-FB18-F448-9ACF-F0DFEEF279B5}" type="slidenum">
              <a:rPr lang="en-US" smtClean="0"/>
              <a:t>23</a:t>
            </a:fld>
            <a:endParaRPr lang="en-US"/>
          </a:p>
        </p:txBody>
      </p:sp>
    </p:spTree>
    <p:extLst>
      <p:ext uri="{BB962C8B-B14F-4D97-AF65-F5344CB8AC3E}">
        <p14:creationId xmlns:p14="http://schemas.microsoft.com/office/powerpoint/2010/main" val="2550095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Only need language grammar</a:t>
            </a:r>
          </a:p>
          <a:p>
            <a:pPr marL="0" indent="0">
              <a:buNone/>
            </a:pPr>
            <a:r>
              <a:rPr lang="en-US" sz="1200" dirty="0"/>
              <a:t>Works when analyses are repetitive</a:t>
            </a:r>
          </a:p>
          <a:p>
            <a:pPr marL="0" indent="0">
              <a:buNone/>
            </a:pPr>
            <a:r>
              <a:rPr lang="en-US" sz="1200" dirty="0"/>
              <a:t>Independent of query complexity</a:t>
            </a:r>
          </a:p>
          <a:p>
            <a:pPr marL="0" indent="0">
              <a:buNone/>
            </a:pPr>
            <a:r>
              <a:rPr lang="en-US" sz="1200" dirty="0"/>
              <a:t>Generate simple interactive controls</a:t>
            </a:r>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25</a:t>
            </a:fld>
            <a:endParaRPr lang="en-US"/>
          </a:p>
        </p:txBody>
      </p:sp>
    </p:spTree>
    <p:extLst>
      <p:ext uri="{BB962C8B-B14F-4D97-AF65-F5344CB8AC3E}">
        <p14:creationId xmlns:p14="http://schemas.microsoft.com/office/powerpoint/2010/main" val="316447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decompose this into two steps, mining interactions from the log, and selecting the widgets from these interactions.</a:t>
            </a:r>
          </a:p>
          <a:p>
            <a:r>
              <a:rPr lang="en-US" dirty="0"/>
              <a:t>I’ll walk through</a:t>
            </a:r>
            <a:r>
              <a:rPr lang="en-US" baseline="0" dirty="0"/>
              <a:t> the main ideas in this pipeline.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26</a:t>
            </a:fld>
            <a:endParaRPr lang="en-US"/>
          </a:p>
        </p:txBody>
      </p:sp>
    </p:spTree>
    <p:extLst>
      <p:ext uri="{BB962C8B-B14F-4D97-AF65-F5344CB8AC3E}">
        <p14:creationId xmlns:p14="http://schemas.microsoft.com/office/powerpoint/2010/main" val="3632070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modeling queries as</a:t>
            </a:r>
            <a:r>
              <a:rPr lang="en-US" baseline="0" dirty="0"/>
              <a:t> </a:t>
            </a:r>
            <a:r>
              <a:rPr lang="en-US" dirty="0"/>
              <a:t>strings,</a:t>
            </a:r>
            <a:r>
              <a:rPr lang="en-US" baseline="0" dirty="0"/>
              <a:t> such as these toy expressions, we use parse trees instead.  </a:t>
            </a:r>
          </a:p>
          <a:p>
            <a:r>
              <a:rPr lang="en-US" baseline="0" dirty="0"/>
              <a:t>This encodes the query structure and avoids alignment issues such as whitespace</a:t>
            </a:r>
          </a:p>
          <a:p>
            <a:r>
              <a:rPr lang="en-US" dirty="0"/>
              <a:t>For</a:t>
            </a:r>
            <a:r>
              <a:rPr lang="en-US" baseline="0" dirty="0"/>
              <a:t> instance, this is the parse tree of a simple SQL query</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27</a:t>
            </a:fld>
            <a:endParaRPr lang="en-US"/>
          </a:p>
        </p:txBody>
      </p:sp>
    </p:spTree>
    <p:extLst>
      <p:ext uri="{BB962C8B-B14F-4D97-AF65-F5344CB8AC3E}">
        <p14:creationId xmlns:p14="http://schemas.microsoft.com/office/powerpoint/2010/main" val="168381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mining</a:t>
            </a:r>
            <a:r>
              <a:rPr lang="en-US" baseline="0" dirty="0"/>
              <a:t> looks for AST transformations that the widgets will need to express. </a:t>
            </a:r>
          </a:p>
          <a:p>
            <a:endParaRPr lang="en-US" baseline="0" dirty="0"/>
          </a:p>
          <a:p>
            <a:r>
              <a:rPr lang="en-US" baseline="0" dirty="0"/>
              <a:t>Here we could </a:t>
            </a:r>
          </a:p>
          <a:p>
            <a:pPr marL="228600" indent="-228600">
              <a:buAutoNum type="arabicPeriod"/>
            </a:pPr>
            <a:r>
              <a:rPr lang="en-US" baseline="0" dirty="0"/>
              <a:t>Swap the whole tree at the root, </a:t>
            </a:r>
          </a:p>
          <a:p>
            <a:pPr marL="228600" indent="-228600">
              <a:buAutoNum type="arabicPeriod"/>
            </a:pPr>
            <a:r>
              <a:rPr lang="en-US" baseline="0" dirty="0"/>
              <a:t>or individually swap </a:t>
            </a:r>
            <a:r>
              <a:rPr lang="en-US" baseline="0" dirty="0" err="1"/>
              <a:t>avg</a:t>
            </a:r>
            <a:r>
              <a:rPr lang="en-US" baseline="0" dirty="0"/>
              <a:t> to count, and a to b.</a:t>
            </a:r>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28</a:t>
            </a:fld>
            <a:endParaRPr lang="en-US"/>
          </a:p>
        </p:txBody>
      </p:sp>
    </p:spTree>
    <p:extLst>
      <p:ext uri="{BB962C8B-B14F-4D97-AF65-F5344CB8AC3E}">
        <p14:creationId xmlns:p14="http://schemas.microsoft.com/office/powerpoint/2010/main" val="4095073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mining</a:t>
            </a:r>
            <a:r>
              <a:rPr lang="en-US" baseline="0" dirty="0"/>
              <a:t> looks for AST transformations that the widgets will need to express. </a:t>
            </a:r>
          </a:p>
          <a:p>
            <a:endParaRPr lang="en-US" baseline="0" dirty="0"/>
          </a:p>
          <a:p>
            <a:r>
              <a:rPr lang="en-US" baseline="0" dirty="0"/>
              <a:t>Here we could </a:t>
            </a:r>
          </a:p>
          <a:p>
            <a:pPr marL="228600" indent="-228600">
              <a:buAutoNum type="arabicPeriod"/>
            </a:pPr>
            <a:r>
              <a:rPr lang="en-US" baseline="0" dirty="0"/>
              <a:t>Swap the whole tree at the root, </a:t>
            </a:r>
          </a:p>
          <a:p>
            <a:pPr marL="228600" indent="-228600">
              <a:buAutoNum type="arabicPeriod"/>
            </a:pPr>
            <a:r>
              <a:rPr lang="en-US" baseline="0" dirty="0"/>
              <a:t>or individually swap </a:t>
            </a:r>
            <a:r>
              <a:rPr lang="en-US" baseline="0" dirty="0" err="1"/>
              <a:t>avg</a:t>
            </a:r>
            <a:r>
              <a:rPr lang="en-US" baseline="0" dirty="0"/>
              <a:t> to count, and a to b.</a:t>
            </a:r>
          </a:p>
          <a:p>
            <a:pPr marL="228600" indent="-228600">
              <a:buAutoNum type="arabicPeriod"/>
            </a:pPr>
            <a:endParaRPr lang="en-US" baseline="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29</a:t>
            </a:fld>
            <a:endParaRPr lang="en-US"/>
          </a:p>
        </p:txBody>
      </p:sp>
    </p:spTree>
    <p:extLst>
      <p:ext uri="{BB962C8B-B14F-4D97-AF65-F5344CB8AC3E}">
        <p14:creationId xmlns:p14="http://schemas.microsoft.com/office/powerpoint/2010/main" val="1294666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model widgets </a:t>
            </a:r>
            <a:r>
              <a:rPr lang="en-US" baseline="0" dirty="0"/>
              <a:t>by the set of subtrees that can be replace at the same path </a:t>
            </a:r>
            <a:r>
              <a:rPr lang="mr-IN" baseline="0" dirty="0"/>
              <a:t>–</a:t>
            </a:r>
            <a:r>
              <a:rPr lang="en-US" baseline="0" dirty="0"/>
              <a:t> essentially sets of edges in the graph</a:t>
            </a:r>
          </a:p>
          <a:p>
            <a:r>
              <a:rPr lang="en-US" baseline="0" dirty="0"/>
              <a:t>For example, the function argument may vary by a, b, c, and a dropdown can be instantiated by the path /1/, and the three options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30</a:t>
            </a:fld>
            <a:endParaRPr lang="en-US"/>
          </a:p>
        </p:txBody>
      </p:sp>
    </p:spTree>
    <p:extLst>
      <p:ext uri="{BB962C8B-B14F-4D97-AF65-F5344CB8AC3E}">
        <p14:creationId xmlns:p14="http://schemas.microsoft.com/office/powerpoint/2010/main" val="320141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Excel CAN</a:t>
            </a:r>
            <a:r>
              <a:rPr lang="en-US" baseline="0" dirty="0"/>
              <a:t> do it</a:t>
            </a:r>
          </a:p>
          <a:p>
            <a:r>
              <a:rPr lang="en-US" baseline="0" dirty="0"/>
              <a:t>but should it?  no it should not</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11</a:t>
            </a:fld>
            <a:endParaRPr lang="en-US"/>
          </a:p>
        </p:txBody>
      </p:sp>
    </p:spTree>
    <p:extLst>
      <p:ext uri="{BB962C8B-B14F-4D97-AF65-F5344CB8AC3E}">
        <p14:creationId xmlns:p14="http://schemas.microsoft.com/office/powerpoint/2010/main" val="1109503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31</a:t>
            </a:fld>
            <a:endParaRPr lang="en-US"/>
          </a:p>
        </p:txBody>
      </p:sp>
    </p:spTree>
    <p:extLst>
      <p:ext uri="{BB962C8B-B14F-4D97-AF65-F5344CB8AC3E}">
        <p14:creationId xmlns:p14="http://schemas.microsoft.com/office/powerpoint/2010/main" val="2715057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select t,</a:t>
            </a:r>
            <a:r>
              <a:rPr lang="en-US" baseline="0" dirty="0"/>
              <a:t> </a:t>
            </a:r>
            <a:r>
              <a:rPr lang="en-US" baseline="0" dirty="0" err="1"/>
              <a:t>nox</a:t>
            </a:r>
            <a:r>
              <a:rPr lang="en-US" dirty="0"/>
              <a:t> from air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select t,</a:t>
            </a:r>
            <a:r>
              <a:rPr lang="en-US" baseline="0" dirty="0"/>
              <a:t> </a:t>
            </a:r>
            <a:r>
              <a:rPr lang="en-US" baseline="0" dirty="0" err="1"/>
              <a:t>nox</a:t>
            </a:r>
            <a:r>
              <a:rPr lang="en-US" dirty="0"/>
              <a:t> from air where day = 14.0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select t,</a:t>
            </a:r>
            <a:r>
              <a:rPr lang="en-US" baseline="0" dirty="0"/>
              <a:t> temp </a:t>
            </a:r>
            <a:r>
              <a:rPr lang="en-US" dirty="0"/>
              <a:t>from air where day = 14.0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ok, I’m not done, and I can throw this interface away, or let someone else us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select t,</a:t>
            </a:r>
            <a:r>
              <a:rPr lang="en-US" baseline="0" dirty="0"/>
              <a:t> temp </a:t>
            </a:r>
            <a:r>
              <a:rPr lang="en-US" dirty="0"/>
              <a:t>from (SELECT * from</a:t>
            </a:r>
            <a:r>
              <a:rPr lang="en-US" baseline="0" dirty="0"/>
              <a:t> air as air2 where co &lt; 0) </a:t>
            </a:r>
            <a:r>
              <a:rPr lang="en-US" dirty="0"/>
              <a:t>where day = 14.0</a:t>
            </a:r>
          </a:p>
        </p:txBody>
      </p:sp>
      <p:sp>
        <p:nvSpPr>
          <p:cNvPr id="4" name="Slide Number Placeholder 3"/>
          <p:cNvSpPr>
            <a:spLocks noGrp="1"/>
          </p:cNvSpPr>
          <p:nvPr>
            <p:ph type="sldNum" sz="quarter" idx="10"/>
          </p:nvPr>
        </p:nvSpPr>
        <p:spPr/>
        <p:txBody>
          <a:bodyPr/>
          <a:lstStyle/>
          <a:p>
            <a:fld id="{64CE4244-FB18-F448-9ACF-F0DFEEF279B5}" type="slidenum">
              <a:rPr lang="en-US" smtClean="0"/>
              <a:t>35</a:t>
            </a:fld>
            <a:endParaRPr lang="en-US"/>
          </a:p>
        </p:txBody>
      </p:sp>
    </p:spTree>
    <p:extLst>
      <p:ext uri="{BB962C8B-B14F-4D97-AF65-F5344CB8AC3E}">
        <p14:creationId xmlns:p14="http://schemas.microsoft.com/office/powerpoint/2010/main" val="14254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1200" dirty="0">
                <a:latin typeface="Gill Sans"/>
                <a:cs typeface="Gill Sans"/>
              </a:rPr>
              <a:t>And this is the case with analyzing data</a:t>
            </a:r>
          </a:p>
          <a:p>
            <a:pPr marL="57150" indent="0">
              <a:buNone/>
            </a:pPr>
            <a:r>
              <a:rPr lang="en-US" sz="1200" dirty="0">
                <a:latin typeface="Gill Sans"/>
                <a:cs typeface="Gill Sans"/>
              </a:rPr>
              <a:t>The dominant</a:t>
            </a:r>
            <a:r>
              <a:rPr lang="en-US" sz="1200" baseline="0" dirty="0">
                <a:latin typeface="Gill Sans"/>
                <a:cs typeface="Gill Sans"/>
              </a:rPr>
              <a:t> ways, such as SQL, or Tableau, or a BI tool are wholly overpowered, or designed for something else altogether</a:t>
            </a:r>
            <a:endParaRPr lang="en-US" sz="1200" dirty="0">
              <a:latin typeface="Gill Sans"/>
              <a:cs typeface="Gill Sans"/>
            </a:endParaRPr>
          </a:p>
          <a:p>
            <a:pPr marL="57150" indent="0">
              <a:buNone/>
            </a:pPr>
            <a:r>
              <a:rPr lang="en-US" sz="1200" dirty="0">
                <a:latin typeface="Gill Sans"/>
                <a:cs typeface="Gill Sans"/>
              </a:rPr>
              <a:t>users CONFORM to generic applications</a:t>
            </a:r>
          </a:p>
          <a:p>
            <a:pPr marL="57150" indent="0">
              <a:buNone/>
            </a:pPr>
            <a:r>
              <a:rPr lang="en-US" sz="1200" dirty="0">
                <a:latin typeface="Gill Sans"/>
                <a:cs typeface="Gill Sans"/>
              </a:rPr>
              <a:t>But if we look at mobile, or the web</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12</a:t>
            </a:fld>
            <a:endParaRPr lang="en-US"/>
          </a:p>
        </p:txBody>
      </p:sp>
    </p:spTree>
    <p:extLst>
      <p:ext uri="{BB962C8B-B14F-4D97-AF65-F5344CB8AC3E}">
        <p14:creationId xmlns:p14="http://schemas.microsoft.com/office/powerpoint/2010/main" val="71307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interfaces are customized to the task</a:t>
            </a:r>
          </a:p>
          <a:p>
            <a:r>
              <a:rPr lang="en-US" baseline="0" dirty="0"/>
              <a:t>Instead of Excel, Expensify lets you take a photo of the receipt, and everything else happens automatically</a:t>
            </a:r>
          </a:p>
          <a:p>
            <a:r>
              <a:rPr lang="en-US" baseline="0" dirty="0"/>
              <a:t>Instead of using </a:t>
            </a:r>
            <a:r>
              <a:rPr lang="en-US" baseline="0" dirty="0" err="1"/>
              <a:t>photoshop</a:t>
            </a:r>
            <a:r>
              <a:rPr lang="en-US" baseline="0" dirty="0"/>
              <a:t>, there are dozens of photo filtering apps</a:t>
            </a:r>
          </a:p>
          <a:p>
            <a:endParaRPr lang="en-US" baseline="0" dirty="0"/>
          </a:p>
          <a:p>
            <a:r>
              <a:rPr lang="en-US" baseline="0" dirty="0"/>
              <a:t>This is the power of customized interfaces</a:t>
            </a:r>
          </a:p>
          <a:p>
            <a:r>
              <a:rPr lang="en-US" dirty="0"/>
              <a:t>Does it spark</a:t>
            </a:r>
            <a:r>
              <a:rPr lang="en-US" baseline="0" dirty="0"/>
              <a:t> joy?  thank you </a:t>
            </a:r>
            <a:r>
              <a:rPr lang="en-US" baseline="0" dirty="0" err="1"/>
              <a:t>marie</a:t>
            </a:r>
            <a:r>
              <a:rPr lang="en-US" baseline="0" dirty="0"/>
              <a:t> </a:t>
            </a:r>
            <a:r>
              <a:rPr lang="en-US" baseline="0" dirty="0" err="1"/>
              <a:t>kondo</a:t>
            </a:r>
            <a:r>
              <a:rPr lang="en-US" baseline="0" dirty="0"/>
              <a:t>. yes it does.</a:t>
            </a:r>
          </a:p>
          <a:p>
            <a:r>
              <a:rPr lang="en-US" baseline="0" dirty="0"/>
              <a:t>So if we want an interface customized to our analysis task, what options do we have?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13</a:t>
            </a:fld>
            <a:endParaRPr lang="en-US"/>
          </a:p>
        </p:txBody>
      </p:sp>
    </p:spTree>
    <p:extLst>
      <p:ext uri="{BB962C8B-B14F-4D97-AF65-F5344CB8AC3E}">
        <p14:creationId xmlns:p14="http://schemas.microsoft.com/office/powerpoint/2010/main" val="442313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when interfaces are customized to the task</a:t>
            </a:r>
          </a:p>
          <a:p>
            <a:r>
              <a:rPr lang="en-US" baseline="0" dirty="0"/>
              <a:t>Instead of Excel, Expensify lets you take a photo of the receipt, and everything else happens automatically</a:t>
            </a:r>
          </a:p>
          <a:p>
            <a:r>
              <a:rPr lang="en-US" baseline="0" dirty="0"/>
              <a:t>Instead of using </a:t>
            </a:r>
            <a:r>
              <a:rPr lang="en-US" baseline="0" dirty="0" err="1"/>
              <a:t>photoshop</a:t>
            </a:r>
            <a:r>
              <a:rPr lang="en-US" baseline="0" dirty="0"/>
              <a:t>, there are dozens of photo filtering apps</a:t>
            </a:r>
          </a:p>
          <a:p>
            <a:endParaRPr lang="en-US" baseline="0" dirty="0"/>
          </a:p>
          <a:p>
            <a:r>
              <a:rPr lang="en-US" baseline="0" dirty="0"/>
              <a:t>This is the power of customized interfaces</a:t>
            </a:r>
          </a:p>
          <a:p>
            <a:r>
              <a:rPr lang="en-US" dirty="0"/>
              <a:t>Does it spark</a:t>
            </a:r>
            <a:r>
              <a:rPr lang="en-US" baseline="0" dirty="0"/>
              <a:t> joy?  thank you </a:t>
            </a:r>
            <a:r>
              <a:rPr lang="en-US" baseline="0" dirty="0" err="1"/>
              <a:t>marie</a:t>
            </a:r>
            <a:r>
              <a:rPr lang="en-US" baseline="0" dirty="0"/>
              <a:t> </a:t>
            </a:r>
            <a:r>
              <a:rPr lang="en-US" baseline="0" dirty="0" err="1"/>
              <a:t>kondo</a:t>
            </a:r>
            <a:r>
              <a:rPr lang="en-US" baseline="0" dirty="0"/>
              <a:t>. yes it does.</a:t>
            </a:r>
          </a:p>
          <a:p>
            <a:r>
              <a:rPr lang="en-US" baseline="0" dirty="0"/>
              <a:t>So if we want an interface customized to our analysis task, what options do we have?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14</a:t>
            </a:fld>
            <a:endParaRPr lang="en-US"/>
          </a:p>
        </p:txBody>
      </p:sp>
    </p:spTree>
    <p:extLst>
      <p:ext uri="{BB962C8B-B14F-4D97-AF65-F5344CB8AC3E}">
        <p14:creationId xmlns:p14="http://schemas.microsoft.com/office/powerpoint/2010/main" val="290388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with money,</a:t>
            </a:r>
            <a:r>
              <a:rPr lang="en-US" baseline="0" dirty="0"/>
              <a:t> or time to gather the specs and </a:t>
            </a:r>
            <a:r>
              <a:rPr lang="en-US" baseline="0"/>
              <a:t>develop an interface</a:t>
            </a:r>
            <a:r>
              <a:rPr lang="en-US" baseline="0" dirty="0"/>
              <a:t>.</a:t>
            </a:r>
          </a:p>
          <a:p>
            <a:r>
              <a:rPr lang="en-US" baseline="0" dirty="0"/>
              <a:t>But rain isn’t in the forecast</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15</a:t>
            </a:fld>
            <a:endParaRPr lang="en-US"/>
          </a:p>
        </p:txBody>
      </p:sp>
    </p:spTree>
    <p:extLst>
      <p:ext uri="{BB962C8B-B14F-4D97-AF65-F5344CB8AC3E}">
        <p14:creationId xmlns:p14="http://schemas.microsoft.com/office/powerpoint/2010/main" val="28297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end user knows her task, and uses a dashboard builder </a:t>
            </a:r>
          </a:p>
          <a:p>
            <a:r>
              <a:rPr lang="en-US" baseline="0" dirty="0"/>
              <a:t>however the builders are typically pre-canned to keep the interface simple, or basically resort to visual or real programming</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16</a:t>
            </a:fld>
            <a:endParaRPr lang="en-US"/>
          </a:p>
        </p:txBody>
      </p:sp>
    </p:spTree>
    <p:extLst>
      <p:ext uri="{BB962C8B-B14F-4D97-AF65-F5344CB8AC3E}">
        <p14:creationId xmlns:p14="http://schemas.microsoft.com/office/powerpoint/2010/main" val="3164344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could automatically generate an interface.</a:t>
            </a:r>
          </a:p>
          <a:p>
            <a:r>
              <a:rPr lang="en-US" dirty="0"/>
              <a:t>and work from jag and others generates </a:t>
            </a:r>
            <a:r>
              <a:rPr lang="en-US" baseline="0" dirty="0"/>
              <a:t>search and CRUD interfaces (like on the right) solely using schema and data. </a:t>
            </a:r>
          </a:p>
          <a:p>
            <a:r>
              <a:rPr lang="en-US" baseline="0" dirty="0"/>
              <a:t>but they are not designed for analytics, and don’t leverage analysis information.</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18</a:t>
            </a:fld>
            <a:endParaRPr lang="en-US"/>
          </a:p>
        </p:txBody>
      </p:sp>
    </p:spTree>
    <p:extLst>
      <p:ext uri="{BB962C8B-B14F-4D97-AF65-F5344CB8AC3E}">
        <p14:creationId xmlns:p14="http://schemas.microsoft.com/office/powerpoint/2010/main" val="238876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Complementary</a:t>
            </a:r>
            <a:r>
              <a:rPr lang="en-US" baseline="0" dirty="0"/>
              <a:t> to us is vis recommendation using data or previous visualizations.  But they focus on presentation, and not </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19</a:t>
            </a:fld>
            <a:endParaRPr lang="en-US"/>
          </a:p>
        </p:txBody>
      </p:sp>
    </p:spTree>
    <p:extLst>
      <p:ext uri="{BB962C8B-B14F-4D97-AF65-F5344CB8AC3E}">
        <p14:creationId xmlns:p14="http://schemas.microsoft.com/office/powerpoint/2010/main" val="407355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338E-0120-294E-9F46-4CD6814F19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78958F-5362-F744-8260-92CA344FA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EC2D-BE8B-DF41-B58A-4FC7C5875304}"/>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2AEC4383-1436-2D46-96BE-AD2158739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E806B-CCE0-0D4F-B62B-210DC80E57FD}"/>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2641935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8916-DC15-4D4B-8AD6-03254090C3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BA9098-4642-1044-8358-8A17034B1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550A6-906E-FB46-95F6-AC76AA1D8FFA}"/>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BB9B218B-BDA9-534F-98B1-C546FBAC1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8781D-1773-3445-B73A-739D5AA9E07A}"/>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223963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B98F5-CA86-9E47-8E7A-978C95C2D8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94010-6FFC-E24B-80AB-F76F8C89CA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E9F10E-9D5B-F44A-B639-7585CE80B407}"/>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4B7BE77A-2401-1449-9CCB-6D8C88788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18A95-18F5-A740-AE49-706BDD8A554B}"/>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261523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4217-1582-CF4D-BA4A-E020AF7CE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38A45-AB8D-3E4C-87CC-0151DE1308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D0C13-F9CC-124C-B62C-BD567CAD3D15}"/>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39190197-72F4-1B41-8C78-25273B886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F1A24-055D-074E-827C-FFA133A6A622}"/>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3427957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F183-FB63-C64E-8608-60CAF908E2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6CA539-E227-004D-82C3-FC2F451015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1E4E12-C828-694E-9BBD-8E980C81593B}"/>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4E43356A-FE1A-A047-AF82-039007BDA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1BF95-7C58-5A42-B14B-7FD03131C4F9}"/>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235627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F95D-7969-8B4B-BA30-5234433C2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051C04-3B1A-B24B-A355-E637B24E37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34C549-741B-2440-A379-3836A052E7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20DDF2-A9A9-C74D-818E-6B2D815B0C8F}"/>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6" name="Footer Placeholder 5">
            <a:extLst>
              <a:ext uri="{FF2B5EF4-FFF2-40B4-BE49-F238E27FC236}">
                <a16:creationId xmlns:a16="http://schemas.microsoft.com/office/drawing/2014/main" id="{4F5D8C41-0C75-8242-B684-6AB3ACA38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E055EC-8A55-5841-80F6-5F5BBB1DFC4A}"/>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107396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56FD-6A45-CB4C-BA59-DCF4DEF46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2D6A48-CADF-2245-80AF-B5F020ED5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B42F3-D5D5-8B49-8277-96F5B01182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670C6A-96C9-2A4D-A298-5E1D98F78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4392F6-7E81-9B45-9D8E-D554D17A6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57E0A9-DD66-F44B-897B-725784A4E85B}"/>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8" name="Footer Placeholder 7">
            <a:extLst>
              <a:ext uri="{FF2B5EF4-FFF2-40B4-BE49-F238E27FC236}">
                <a16:creationId xmlns:a16="http://schemas.microsoft.com/office/drawing/2014/main" id="{B6748850-FFEA-C542-A104-FD80D6383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CA4F44-1D12-0C4F-A9B4-F5C519864E80}"/>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3559505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4F85-133D-A14D-ACBE-D187784A8D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ADF1F2-0122-1947-9C28-83BC0F84B628}"/>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4" name="Footer Placeholder 3">
            <a:extLst>
              <a:ext uri="{FF2B5EF4-FFF2-40B4-BE49-F238E27FC236}">
                <a16:creationId xmlns:a16="http://schemas.microsoft.com/office/drawing/2014/main" id="{F8B8F439-661D-3E43-A860-F48CF86CB7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216905-CFE5-194E-BDC7-1C7A8FF59174}"/>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270327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12940-41BB-2E42-9DEB-3FFCA6BC4D1C}"/>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3" name="Footer Placeholder 2">
            <a:extLst>
              <a:ext uri="{FF2B5EF4-FFF2-40B4-BE49-F238E27FC236}">
                <a16:creationId xmlns:a16="http://schemas.microsoft.com/office/drawing/2014/main" id="{56D03709-03CF-054B-B168-59232D228D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9EE032-0B09-C549-91EC-6F092D67AAF4}"/>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359792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E744-BE41-F14E-9839-155C71520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273568-6892-B742-BDEF-03A522F35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01006-B033-5D40-AF6E-F61B3D53F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AD725-1DB2-7441-B51B-DBA8104DD44E}"/>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6" name="Footer Placeholder 5">
            <a:extLst>
              <a:ext uri="{FF2B5EF4-FFF2-40B4-BE49-F238E27FC236}">
                <a16:creationId xmlns:a16="http://schemas.microsoft.com/office/drawing/2014/main" id="{FBB62CAB-CA75-8645-A531-366A6432D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7A530-D8D7-1C4C-AD0B-1E42AEB907B4}"/>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1457966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AB40-B443-9A4C-9D31-C11D42036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650146-D9C1-AA45-8121-DE5B8C1843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1AF56-E449-C449-990E-04A029F99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BC8E35-0745-F04C-B53C-493589B3066E}"/>
              </a:ext>
            </a:extLst>
          </p:cNvPr>
          <p:cNvSpPr>
            <a:spLocks noGrp="1"/>
          </p:cNvSpPr>
          <p:nvPr>
            <p:ph type="dt" sz="half" idx="10"/>
          </p:nvPr>
        </p:nvSpPr>
        <p:spPr/>
        <p:txBody>
          <a:bodyPr/>
          <a:lstStyle/>
          <a:p>
            <a:fld id="{3F9B5FCE-A7FE-A143-8BE8-C6A590E55D56}" type="datetimeFigureOut">
              <a:rPr lang="en-US" smtClean="0"/>
              <a:t>5/28/20</a:t>
            </a:fld>
            <a:endParaRPr lang="en-US"/>
          </a:p>
        </p:txBody>
      </p:sp>
      <p:sp>
        <p:nvSpPr>
          <p:cNvPr id="6" name="Footer Placeholder 5">
            <a:extLst>
              <a:ext uri="{FF2B5EF4-FFF2-40B4-BE49-F238E27FC236}">
                <a16:creationId xmlns:a16="http://schemas.microsoft.com/office/drawing/2014/main" id="{3B078068-B03A-904F-B433-417B2D4EA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78026-005D-C948-9DFF-060CE17FB47A}"/>
              </a:ext>
            </a:extLst>
          </p:cNvPr>
          <p:cNvSpPr>
            <a:spLocks noGrp="1"/>
          </p:cNvSpPr>
          <p:nvPr>
            <p:ph type="sldNum" sz="quarter" idx="12"/>
          </p:nvPr>
        </p:nvSpPr>
        <p:spPr/>
        <p:txBody>
          <a:bodyPr/>
          <a:lstStyle/>
          <a:p>
            <a:fld id="{7F21AAE0-F8CB-A348-87B3-CF0D7232ADA0}" type="slidenum">
              <a:rPr lang="en-US" smtClean="0"/>
              <a:t>‹#›</a:t>
            </a:fld>
            <a:endParaRPr lang="en-US"/>
          </a:p>
        </p:txBody>
      </p:sp>
    </p:spTree>
    <p:extLst>
      <p:ext uri="{BB962C8B-B14F-4D97-AF65-F5344CB8AC3E}">
        <p14:creationId xmlns:p14="http://schemas.microsoft.com/office/powerpoint/2010/main" val="130009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C2ADB-1C51-7344-AE95-38AB7EEAA0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77B3AA-0DD1-0C46-9668-8410DC4889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06AE1-FAAF-9642-8A55-565A9F161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B5FCE-A7FE-A143-8BE8-C6A590E55D56}" type="datetimeFigureOut">
              <a:rPr lang="en-US" smtClean="0"/>
              <a:t>5/28/20</a:t>
            </a:fld>
            <a:endParaRPr lang="en-US"/>
          </a:p>
        </p:txBody>
      </p:sp>
      <p:sp>
        <p:nvSpPr>
          <p:cNvPr id="5" name="Footer Placeholder 4">
            <a:extLst>
              <a:ext uri="{FF2B5EF4-FFF2-40B4-BE49-F238E27FC236}">
                <a16:creationId xmlns:a16="http://schemas.microsoft.com/office/drawing/2014/main" id="{2FA8051F-40DE-A843-86F7-6361906B8A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3EBA51-B82A-DC48-8295-147BA95B4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1AAE0-F8CB-A348-87B3-CF0D7232ADA0}" type="slidenum">
              <a:rPr lang="en-US" smtClean="0"/>
              <a:t>‹#›</a:t>
            </a:fld>
            <a:endParaRPr lang="en-US"/>
          </a:p>
        </p:txBody>
      </p:sp>
    </p:spTree>
    <p:extLst>
      <p:ext uri="{BB962C8B-B14F-4D97-AF65-F5344CB8AC3E}">
        <p14:creationId xmlns:p14="http://schemas.microsoft.com/office/powerpoint/2010/main" val="351334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7.png"/><Relationship Id="rId7"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jpeg"/><Relationship Id="rId5" Type="http://schemas.openxmlformats.org/officeDocument/2006/relationships/image" Target="../media/image15.png"/><Relationship Id="rId1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14.tiff"/><Relationship Id="rId9" Type="http://schemas.openxmlformats.org/officeDocument/2006/relationships/image" Target="../media/image19.png"/><Relationship Id="rId1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tiff"/><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udbg.github.io/summer2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1.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E3A0-C6B1-584A-877D-C151D8571422}"/>
              </a:ext>
            </a:extLst>
          </p:cNvPr>
          <p:cNvSpPr>
            <a:spLocks noGrp="1"/>
          </p:cNvSpPr>
          <p:nvPr>
            <p:ph type="ctrTitle"/>
          </p:nvPr>
        </p:nvSpPr>
        <p:spPr/>
        <p:txBody>
          <a:bodyPr/>
          <a:lstStyle/>
          <a:p>
            <a:r>
              <a:rPr lang="en-US" dirty="0"/>
              <a:t>Precision Interfaces </a:t>
            </a:r>
            <a:br>
              <a:rPr lang="en-US" dirty="0"/>
            </a:br>
            <a:r>
              <a:rPr lang="en-US" dirty="0"/>
              <a:t>Research Projects</a:t>
            </a:r>
          </a:p>
        </p:txBody>
      </p:sp>
    </p:spTree>
    <p:extLst>
      <p:ext uri="{BB962C8B-B14F-4D97-AF65-F5344CB8AC3E}">
        <p14:creationId xmlns:p14="http://schemas.microsoft.com/office/powerpoint/2010/main" val="2351669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Expenses</a:t>
            </a:r>
          </a:p>
        </p:txBody>
      </p:sp>
      <p:pic>
        <p:nvPicPr>
          <p:cNvPr id="4" name="Picture 3"/>
          <p:cNvPicPr>
            <a:picLocks noChangeAspect="1"/>
          </p:cNvPicPr>
          <p:nvPr/>
        </p:nvPicPr>
        <p:blipFill>
          <a:blip r:embed="rId3"/>
          <a:stretch>
            <a:fillRect/>
          </a:stretch>
        </p:blipFill>
        <p:spPr>
          <a:xfrm>
            <a:off x="1524000" y="1331258"/>
            <a:ext cx="7285318" cy="5108362"/>
          </a:xfrm>
          <a:prstGeom prst="rect">
            <a:avLst/>
          </a:prstGeom>
        </p:spPr>
      </p:pic>
      <p:pic>
        <p:nvPicPr>
          <p:cNvPr id="1026" name="Picture 2" descr="mage result for expense report orac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938" y="2558216"/>
            <a:ext cx="7644063" cy="4299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mage result for ian jurassic park"/>
          <p:cNvPicPr>
            <a:picLocks noChangeAspect="1" noChangeArrowheads="1"/>
          </p:cNvPicPr>
          <p:nvPr/>
        </p:nvPicPr>
        <p:blipFill rotWithShape="1">
          <a:blip r:embed="rId3">
            <a:extLst>
              <a:ext uri="{28A0092B-C50C-407E-A947-70E740481C1C}">
                <a14:useLocalDpi xmlns:a14="http://schemas.microsoft.com/office/drawing/2010/main" val="0"/>
              </a:ext>
            </a:extLst>
          </a:blip>
          <a:srcRect l="16666" r="16100"/>
          <a:stretch/>
        </p:blipFill>
        <p:spPr bwMode="auto">
          <a:xfrm>
            <a:off x="1524000" y="0"/>
            <a:ext cx="922169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77788" y="340659"/>
            <a:ext cx="9090212" cy="1477328"/>
          </a:xfrm>
          <a:prstGeom prst="rect">
            <a:avLst/>
          </a:prstGeom>
          <a:noFill/>
        </p:spPr>
        <p:txBody>
          <a:bodyPr wrap="square" rtlCol="0">
            <a:spAutoFit/>
          </a:bodyPr>
          <a:lstStyle/>
          <a:p>
            <a:pPr marL="57150" algn="ctr"/>
            <a:r>
              <a:rPr lang="en-US" sz="4500" dirty="0">
                <a:ln w="15875">
                  <a:solidFill>
                    <a:schemeClr val="tx1"/>
                  </a:solidFill>
                </a:ln>
                <a:solidFill>
                  <a:schemeClr val="bg1"/>
                </a:solidFill>
                <a:latin typeface="Impact" charset="0"/>
                <a:ea typeface="Impact" charset="0"/>
                <a:cs typeface="Impact" charset="0"/>
              </a:rPr>
              <a:t>Your scientists were so preoccupied with whether Excel could</a:t>
            </a:r>
          </a:p>
        </p:txBody>
      </p:sp>
      <p:sp>
        <p:nvSpPr>
          <p:cNvPr id="6" name="TextBox 5"/>
          <p:cNvSpPr txBox="1"/>
          <p:nvPr/>
        </p:nvSpPr>
        <p:spPr>
          <a:xfrm>
            <a:off x="1550894" y="5005294"/>
            <a:ext cx="9090212" cy="1754326"/>
          </a:xfrm>
          <a:prstGeom prst="rect">
            <a:avLst/>
          </a:prstGeom>
          <a:noFill/>
        </p:spPr>
        <p:txBody>
          <a:bodyPr wrap="square" rtlCol="0">
            <a:spAutoFit/>
          </a:bodyPr>
          <a:lstStyle/>
          <a:p>
            <a:pPr marL="57150" algn="ctr"/>
            <a:r>
              <a:rPr lang="en-US" sz="5400" dirty="0">
                <a:ln w="15875">
                  <a:solidFill>
                    <a:schemeClr val="tx1"/>
                  </a:solidFill>
                </a:ln>
                <a:solidFill>
                  <a:schemeClr val="bg1"/>
                </a:solidFill>
                <a:latin typeface="Impact" charset="0"/>
                <a:ea typeface="Impact" charset="0"/>
                <a:cs typeface="Impact" charset="0"/>
              </a:rPr>
              <a:t>They didn’t stop to </a:t>
            </a:r>
          </a:p>
          <a:p>
            <a:pPr marL="57150" algn="ctr"/>
            <a:r>
              <a:rPr lang="en-US" sz="5400" dirty="0">
                <a:ln w="15875">
                  <a:solidFill>
                    <a:schemeClr val="tx1"/>
                  </a:solidFill>
                </a:ln>
                <a:solidFill>
                  <a:schemeClr val="bg1"/>
                </a:solidFill>
                <a:latin typeface="Impact" charset="0"/>
                <a:ea typeface="Impact" charset="0"/>
                <a:cs typeface="Impact" charset="0"/>
              </a:rPr>
              <a:t>think if they should</a:t>
            </a:r>
          </a:p>
        </p:txBody>
      </p:sp>
    </p:spTree>
    <p:extLst>
      <p:ext uri="{BB962C8B-B14F-4D97-AF65-F5344CB8AC3E}">
        <p14:creationId xmlns:p14="http://schemas.microsoft.com/office/powerpoint/2010/main" val="42966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Analyzing Data</a:t>
            </a:r>
          </a:p>
        </p:txBody>
      </p:sp>
      <p:sp>
        <p:nvSpPr>
          <p:cNvPr id="9" name="Shape 123"/>
          <p:cNvSpPr/>
          <p:nvPr/>
        </p:nvSpPr>
        <p:spPr>
          <a:xfrm>
            <a:off x="1913641" y="1414846"/>
            <a:ext cx="663644" cy="50302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6200">
                <a:latin typeface="Courier"/>
                <a:ea typeface="Courier"/>
                <a:cs typeface="Courier"/>
                <a:sym typeface="Courier"/>
              </a:defRPr>
            </a:lvl1pPr>
          </a:lstStyle>
          <a:p>
            <a:r>
              <a:rPr sz="2800" dirty="0">
                <a:latin typeface="Consolas" charset="0"/>
                <a:ea typeface="Consolas" charset="0"/>
                <a:cs typeface="Consolas" charset="0"/>
              </a:rPr>
              <a:t>SQL</a:t>
            </a:r>
          </a:p>
        </p:txBody>
      </p:sp>
      <p:pic>
        <p:nvPicPr>
          <p:cNvPr id="10" name="pasted-image.png"/>
          <p:cNvPicPr>
            <a:picLocks noChangeAspect="1"/>
          </p:cNvPicPr>
          <p:nvPr/>
        </p:nvPicPr>
        <p:blipFill>
          <a:blip r:embed="rId3"/>
          <a:stretch>
            <a:fillRect/>
          </a:stretch>
        </p:blipFill>
        <p:spPr>
          <a:xfrm>
            <a:off x="4261074" y="1531670"/>
            <a:ext cx="1491847" cy="310252"/>
          </a:xfrm>
          <a:prstGeom prst="rect">
            <a:avLst/>
          </a:prstGeom>
          <a:ln w="12700">
            <a:miter lim="400000"/>
          </a:ln>
        </p:spPr>
      </p:pic>
      <p:pic>
        <p:nvPicPr>
          <p:cNvPr id="11" name="pasted-image.png"/>
          <p:cNvPicPr>
            <a:picLocks noChangeAspect="1"/>
          </p:cNvPicPr>
          <p:nvPr/>
        </p:nvPicPr>
        <p:blipFill>
          <a:blip r:embed="rId4"/>
          <a:stretch>
            <a:fillRect/>
          </a:stretch>
        </p:blipFill>
        <p:spPr>
          <a:xfrm>
            <a:off x="4261074" y="1915076"/>
            <a:ext cx="2942946" cy="2049823"/>
          </a:xfrm>
          <a:prstGeom prst="rect">
            <a:avLst/>
          </a:prstGeom>
          <a:ln w="12700">
            <a:miter lim="400000"/>
          </a:ln>
        </p:spPr>
      </p:pic>
      <p:sp>
        <p:nvSpPr>
          <p:cNvPr id="18" name="TextBox 17"/>
          <p:cNvSpPr txBox="1"/>
          <p:nvPr/>
        </p:nvSpPr>
        <p:spPr>
          <a:xfrm>
            <a:off x="1913641" y="1915076"/>
            <a:ext cx="2001290" cy="2923877"/>
          </a:xfrm>
          <a:prstGeom prst="rect">
            <a:avLst/>
          </a:prstGeom>
          <a:solidFill>
            <a:schemeClr val="tx1"/>
          </a:solidFill>
        </p:spPr>
        <p:txBody>
          <a:bodyPr wrap="square" rtlCol="0">
            <a:spAutoFit/>
          </a:bodyPr>
          <a:lstStyle/>
          <a:p>
            <a:pPr marL="57150"/>
            <a:r>
              <a:rPr lang="en-US" sz="800" dirty="0">
                <a:solidFill>
                  <a:srgbClr val="00B050"/>
                </a:solidFill>
                <a:latin typeface="Consolas" charset="0"/>
                <a:ea typeface="Consolas" charset="0"/>
                <a:cs typeface="Consolas" charset="0"/>
              </a:rPr>
              <a:t>SELECT NAME,UCD FROM DBCOLUMNS WHERE TABLENAME = 'PHOTOOBJALL' AND ( NAME LIKE 'OBJID' OR  NAME LIKE 'RA' OR  NAME LIKE 'DEC' OR  NAME LIKE 'TYPE' OR  NAME LIKE 'U' OR  NAME LIKE 'G' OR  NAME LIKE 'R' OR  NAME LIKE 'I' OR  NAME LIKE 'Z' OR  NAME LIKE 'ERR_U' OR  NAME LIKE 'ERR_G' OR  NAME LIKE 'ERR_R' OR  NAME LIKE 'ERR_I' OR  NAME LIKE 'ERR_Z' OR  NAME LIKE 'PSFMAG_U' OR  NAME LIKE 'PSFMAGERR_U' OR  NAME LIKE 'PSFMAG_G' OR  NAME LIKE 'PSFMAGERR_G' OR  NAME LIKE 'PSFMAG_R' OR  NAME LIKE 'PSFMAGERR_R' OR  NAME LIKE 'PSFMAG_I' OR  NAME LIKE 'PSFMAGERR_I' OR  NAME LIKE 'PSFMAG_Z' OR  NAME LIKE 'PSFMAGERR_Z')</a:t>
            </a:r>
          </a:p>
          <a:p>
            <a:pPr marL="57150"/>
            <a:endParaRPr lang="en-US" sz="800" dirty="0">
              <a:solidFill>
                <a:srgbClr val="00B050"/>
              </a:solidFill>
              <a:latin typeface="Gill Sans"/>
              <a:cs typeface="Gill Sans"/>
            </a:endParaRPr>
          </a:p>
        </p:txBody>
      </p:sp>
      <p:pic>
        <p:nvPicPr>
          <p:cNvPr id="4100" name="Picture 4" descr="mage result for bi tool syste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928" y="1915076"/>
            <a:ext cx="3098311" cy="2049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54901" y="5576341"/>
            <a:ext cx="6882205" cy="707886"/>
          </a:xfrm>
          <a:prstGeom prst="rect">
            <a:avLst/>
          </a:prstGeom>
          <a:noFill/>
        </p:spPr>
        <p:txBody>
          <a:bodyPr wrap="none" rtlCol="0">
            <a:spAutoFit/>
          </a:bodyPr>
          <a:lstStyle/>
          <a:p>
            <a:pPr marL="57150" algn="ctr"/>
            <a:r>
              <a:rPr lang="en-US" sz="4000" dirty="0">
                <a:latin typeface="Gill Sans MT" charset="0"/>
                <a:ea typeface="Gill Sans MT" charset="0"/>
                <a:cs typeface="Gill Sans MT" charset="0"/>
              </a:rPr>
              <a:t>Users Conform to the Interface</a:t>
            </a:r>
          </a:p>
        </p:txBody>
      </p:sp>
    </p:spTree>
    <p:extLst>
      <p:ext uri="{BB962C8B-B14F-4D97-AF65-F5344CB8AC3E}">
        <p14:creationId xmlns:p14="http://schemas.microsoft.com/office/powerpoint/2010/main" val="15707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Customized to the Task</a:t>
            </a:r>
          </a:p>
        </p:txBody>
      </p:sp>
      <p:grpSp>
        <p:nvGrpSpPr>
          <p:cNvPr id="5" name="Group 4"/>
          <p:cNvGrpSpPr/>
          <p:nvPr/>
        </p:nvGrpSpPr>
        <p:grpSpPr>
          <a:xfrm>
            <a:off x="7426530" y="2678448"/>
            <a:ext cx="3167745" cy="1679599"/>
            <a:chOff x="5902529" y="2678447"/>
            <a:chExt cx="3167745" cy="1679599"/>
          </a:xfrm>
        </p:grpSpPr>
        <p:pic>
          <p:nvPicPr>
            <p:cNvPr id="13" name="Picture 12"/>
            <p:cNvPicPr>
              <a:picLocks noChangeAspect="1"/>
            </p:cNvPicPr>
            <p:nvPr/>
          </p:nvPicPr>
          <p:blipFill>
            <a:blip r:embed="rId3"/>
            <a:stretch>
              <a:fillRect/>
            </a:stretch>
          </p:blipFill>
          <p:spPr>
            <a:xfrm>
              <a:off x="5902529" y="3881666"/>
              <a:ext cx="3080587" cy="476380"/>
            </a:xfrm>
            <a:prstGeom prst="rect">
              <a:avLst/>
            </a:prstGeom>
            <a:ln>
              <a:solidFill>
                <a:schemeClr val="bg1">
                  <a:lumMod val="50000"/>
                </a:schemeClr>
              </a:solidFill>
            </a:ln>
          </p:spPr>
        </p:pic>
        <p:pic>
          <p:nvPicPr>
            <p:cNvPr id="14" name="Capture d’écran 2017-05-10 à 17.07.32.png"/>
            <p:cNvPicPr>
              <a:picLocks noChangeAspect="1"/>
            </p:cNvPicPr>
            <p:nvPr/>
          </p:nvPicPr>
          <p:blipFill>
            <a:blip r:embed="rId4"/>
            <a:srcRect t="1270" r="2541" b="1270"/>
            <a:stretch>
              <a:fillRect/>
            </a:stretch>
          </p:blipFill>
          <p:spPr>
            <a:xfrm>
              <a:off x="5902529" y="2678447"/>
              <a:ext cx="1831112" cy="1074621"/>
            </a:xfrm>
            <a:prstGeom prst="rect">
              <a:avLst/>
            </a:prstGeom>
            <a:ln w="12700">
              <a:miter lim="400000"/>
            </a:ln>
          </p:spPr>
        </p:pic>
        <p:pic>
          <p:nvPicPr>
            <p:cNvPr id="15" name="Picture 2" descr="mage result for apple health"/>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214" b="54854" l="7742" r="47097">
                          <a14:foregroundMark x1="19355" y1="18689" x2="19355" y2="18689"/>
                          <a14:foregroundMark x1="15484" y1="10437" x2="40161" y2="21845"/>
                          <a14:foregroundMark x1="42097" y1="7767" x2="15645" y2="5097"/>
                          <a14:foregroundMark x1="10484" y1="5583" x2="9677" y2="40049"/>
                          <a14:foregroundMark x1="44839" y1="20631" x2="45161" y2="54854"/>
                          <a14:foregroundMark x1="8387" y1="44175" x2="8387" y2="54369"/>
                          <a14:foregroundMark x1="8065" y1="29854" x2="8387" y2="45388"/>
                        </a14:backgroundRemoval>
                      </a14:imgEffect>
                    </a14:imgLayer>
                  </a14:imgProps>
                </a:ext>
                <a:ext uri="{28A0092B-C50C-407E-A947-70E740481C1C}">
                  <a14:useLocalDpi xmlns:a14="http://schemas.microsoft.com/office/drawing/2010/main" val="0"/>
                </a:ext>
              </a:extLst>
            </a:blip>
            <a:srcRect l="5456" r="49105" b="43150"/>
            <a:stretch/>
          </p:blipFill>
          <p:spPr bwMode="auto">
            <a:xfrm>
              <a:off x="7881554" y="2679370"/>
              <a:ext cx="1188720" cy="98830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7"/>
          <a:stretch>
            <a:fillRect/>
          </a:stretch>
        </p:blipFill>
        <p:spPr>
          <a:xfrm>
            <a:off x="3529977" y="2152669"/>
            <a:ext cx="3549014" cy="2215835"/>
          </a:xfrm>
          <a:prstGeom prst="rect">
            <a:avLst/>
          </a:prstGeom>
        </p:spPr>
      </p:pic>
      <p:pic>
        <p:nvPicPr>
          <p:cNvPr id="4" name="Picture 3"/>
          <p:cNvPicPr>
            <a:picLocks noChangeAspect="1"/>
          </p:cNvPicPr>
          <p:nvPr/>
        </p:nvPicPr>
        <p:blipFill>
          <a:blip r:embed="rId8"/>
          <a:stretch>
            <a:fillRect/>
          </a:stretch>
        </p:blipFill>
        <p:spPr>
          <a:xfrm>
            <a:off x="1702151" y="2143475"/>
            <a:ext cx="1480288" cy="2225029"/>
          </a:xfrm>
          <a:prstGeom prst="rect">
            <a:avLst/>
          </a:prstGeom>
        </p:spPr>
      </p:pic>
      <p:pic>
        <p:nvPicPr>
          <p:cNvPr id="20" name="Picture 6" descr="mage result for marie kondo m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5863" y="1648390"/>
            <a:ext cx="9120274" cy="420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0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Customized to the Task</a:t>
            </a:r>
          </a:p>
        </p:txBody>
      </p:sp>
      <p:pic>
        <p:nvPicPr>
          <p:cNvPr id="7" name="Picture 4" descr="https://downloads.intercomcdn.com/i/o/94267964/cb7fe21d59d1881c135a6310/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537" y="2719973"/>
            <a:ext cx="1362450" cy="24183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981201" y="2070126"/>
            <a:ext cx="2045125" cy="562876"/>
          </a:xfrm>
          <a:prstGeom prst="rect">
            <a:avLst/>
          </a:prstGeom>
        </p:spPr>
      </p:pic>
      <p:pic>
        <p:nvPicPr>
          <p:cNvPr id="9" name="Picture 8"/>
          <p:cNvPicPr>
            <a:picLocks noChangeAspect="1"/>
          </p:cNvPicPr>
          <p:nvPr/>
        </p:nvPicPr>
        <p:blipFill rotWithShape="1">
          <a:blip r:embed="rId5"/>
          <a:srcRect t="21435" b="1"/>
          <a:stretch/>
        </p:blipFill>
        <p:spPr>
          <a:xfrm>
            <a:off x="5090854" y="2719972"/>
            <a:ext cx="1488352" cy="2473354"/>
          </a:xfrm>
          <a:prstGeom prst="rect">
            <a:avLst/>
          </a:prstGeom>
        </p:spPr>
      </p:pic>
      <p:pic>
        <p:nvPicPr>
          <p:cNvPr id="10" name="Picture 9"/>
          <p:cNvPicPr>
            <a:picLocks noChangeAspect="1"/>
          </p:cNvPicPr>
          <p:nvPr/>
        </p:nvPicPr>
        <p:blipFill>
          <a:blip r:embed="rId6"/>
          <a:stretch>
            <a:fillRect/>
          </a:stretch>
        </p:blipFill>
        <p:spPr>
          <a:xfrm>
            <a:off x="5553274" y="2135652"/>
            <a:ext cx="563515" cy="431824"/>
          </a:xfrm>
          <a:prstGeom prst="rect">
            <a:avLst/>
          </a:prstGeom>
        </p:spPr>
      </p:pic>
      <p:pic>
        <p:nvPicPr>
          <p:cNvPr id="11" name="Picture 10"/>
          <p:cNvPicPr>
            <a:picLocks noChangeAspect="1"/>
          </p:cNvPicPr>
          <p:nvPr/>
        </p:nvPicPr>
        <p:blipFill>
          <a:blip r:embed="rId7"/>
          <a:stretch>
            <a:fillRect/>
          </a:stretch>
        </p:blipFill>
        <p:spPr>
          <a:xfrm>
            <a:off x="7285522" y="2135652"/>
            <a:ext cx="428241" cy="431824"/>
          </a:xfrm>
          <a:prstGeom prst="rect">
            <a:avLst/>
          </a:prstGeom>
        </p:spPr>
      </p:pic>
      <p:pic>
        <p:nvPicPr>
          <p:cNvPr id="12" name="Picture 11"/>
          <p:cNvPicPr>
            <a:picLocks noChangeAspect="1"/>
          </p:cNvPicPr>
          <p:nvPr/>
        </p:nvPicPr>
        <p:blipFill>
          <a:blip r:embed="rId8"/>
          <a:stretch>
            <a:fillRect/>
          </a:stretch>
        </p:blipFill>
        <p:spPr>
          <a:xfrm>
            <a:off x="6790613" y="2739105"/>
            <a:ext cx="1418056" cy="2380085"/>
          </a:xfrm>
          <a:prstGeom prst="rect">
            <a:avLst/>
          </a:prstGeom>
        </p:spPr>
      </p:pic>
      <p:pic>
        <p:nvPicPr>
          <p:cNvPr id="2054" name="Picture 6" descr="https://is3-ssl.mzstatic.com/image/thumb/Purple123/v4/fa/42/ac/fa42ac83-c075-5e7b-57e4-6f42d9827aaa/Prod-0-1x_U007emarketing-0-0-GLES2_U002c0-512MB-sRGB-0-0-0-85-220-0-0-0-6.png/350x350b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85113" y="2132087"/>
            <a:ext cx="438954" cy="4389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ge result for instagram filter interface"/>
          <p:cNvPicPr>
            <a:picLocks noChangeAspect="1" noChangeArrowheads="1"/>
          </p:cNvPicPr>
          <p:nvPr/>
        </p:nvPicPr>
        <p:blipFill rotWithShape="1">
          <a:blip r:embed="rId10">
            <a:extLst>
              <a:ext uri="{28A0092B-C50C-407E-A947-70E740481C1C}">
                <a14:useLocalDpi xmlns:a14="http://schemas.microsoft.com/office/drawing/2010/main" val="0"/>
              </a:ext>
            </a:extLst>
          </a:blip>
          <a:srcRect t="9187" r="50138"/>
          <a:stretch/>
        </p:blipFill>
        <p:spPr bwMode="auto">
          <a:xfrm>
            <a:off x="8420077" y="2692470"/>
            <a:ext cx="1569029" cy="24733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mage result for marie kondo ma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5573" y="3555332"/>
            <a:ext cx="9120274" cy="4209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2"/>
          <a:stretch>
            <a:fillRect/>
          </a:stretch>
        </p:blipFill>
        <p:spPr>
          <a:xfrm>
            <a:off x="10223136" y="1905284"/>
            <a:ext cx="3080587" cy="476380"/>
          </a:xfrm>
          <a:prstGeom prst="rect">
            <a:avLst/>
          </a:prstGeom>
          <a:ln>
            <a:solidFill>
              <a:schemeClr val="bg1">
                <a:lumMod val="50000"/>
              </a:schemeClr>
            </a:solidFill>
          </a:ln>
        </p:spPr>
      </p:pic>
      <p:pic>
        <p:nvPicPr>
          <p:cNvPr id="14" name="Capture d’écran 2017-05-10 à 17.07.32.png"/>
          <p:cNvPicPr>
            <a:picLocks noChangeAspect="1"/>
          </p:cNvPicPr>
          <p:nvPr/>
        </p:nvPicPr>
        <p:blipFill>
          <a:blip r:embed="rId13"/>
          <a:srcRect t="1270" r="2541" b="1270"/>
          <a:stretch>
            <a:fillRect/>
          </a:stretch>
        </p:blipFill>
        <p:spPr>
          <a:xfrm>
            <a:off x="10217407" y="1490547"/>
            <a:ext cx="1831112" cy="1074621"/>
          </a:xfrm>
          <a:prstGeom prst="rect">
            <a:avLst/>
          </a:prstGeom>
          <a:ln w="12700">
            <a:miter lim="400000"/>
          </a:ln>
        </p:spPr>
      </p:pic>
      <p:pic>
        <p:nvPicPr>
          <p:cNvPr id="15" name="Picture 2" descr="mage result for apple health"/>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214" b="54854" l="7742" r="47097">
                        <a14:foregroundMark x1="19355" y1="18689" x2="19355" y2="18689"/>
                        <a14:foregroundMark x1="15484" y1="10437" x2="40161" y2="21845"/>
                        <a14:foregroundMark x1="42097" y1="7767" x2="15645" y2="5097"/>
                        <a14:foregroundMark x1="10484" y1="5583" x2="9677" y2="40049"/>
                        <a14:foregroundMark x1="44839" y1="20631" x2="45161" y2="54854"/>
                        <a14:foregroundMark x1="8387" y1="44175" x2="8387" y2="54369"/>
                        <a14:foregroundMark x1="8065" y1="29854" x2="8387" y2="45388"/>
                      </a14:backgroundRemoval>
                    </a14:imgEffect>
                  </a14:imgLayer>
                </a14:imgProps>
              </a:ext>
              <a:ext uri="{28A0092B-C50C-407E-A947-70E740481C1C}">
                <a14:useLocalDpi xmlns:a14="http://schemas.microsoft.com/office/drawing/2010/main" val="0"/>
              </a:ext>
            </a:extLst>
          </a:blip>
          <a:srcRect l="5456" r="49105" b="43150"/>
          <a:stretch/>
        </p:blipFill>
        <p:spPr bwMode="auto">
          <a:xfrm>
            <a:off x="12375877" y="1375464"/>
            <a:ext cx="1640168" cy="136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3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 1: Pay to Build Interface</a:t>
            </a:r>
          </a:p>
        </p:txBody>
      </p:sp>
      <p:sp>
        <p:nvSpPr>
          <p:cNvPr id="4" name="Content Placeholder 3"/>
          <p:cNvSpPr>
            <a:spLocks noGrp="1"/>
          </p:cNvSpPr>
          <p:nvPr>
            <p:ph idx="1"/>
          </p:nvPr>
        </p:nvSpPr>
        <p:spPr/>
        <p:txBody>
          <a:bodyPr/>
          <a:lstStyle/>
          <a:p>
            <a:pPr marL="0" indent="0" algn="ctr">
              <a:lnSpc>
                <a:spcPct val="100000"/>
              </a:lnSpc>
              <a:spcBef>
                <a:spcPts val="0"/>
              </a:spcBef>
              <a:buNone/>
              <a:defRPr/>
            </a:pPr>
            <a:r>
              <a:rPr lang="en-US" dirty="0"/>
              <a:t>Costs $$$, engineers, time</a:t>
            </a:r>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Specs</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Build Interface</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1179" y="4430660"/>
            <a:ext cx="3249645" cy="2274752"/>
          </a:xfrm>
          <a:prstGeom prst="rect">
            <a:avLst/>
          </a:prstGeom>
        </p:spPr>
      </p:pic>
    </p:spTree>
    <p:extLst>
      <p:ext uri="{BB962C8B-B14F-4D97-AF65-F5344CB8AC3E}">
        <p14:creationId xmlns:p14="http://schemas.microsoft.com/office/powerpoint/2010/main" val="24395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 2: Use Dashboard Builder</a:t>
            </a:r>
          </a:p>
        </p:txBody>
      </p:sp>
      <p:sp>
        <p:nvSpPr>
          <p:cNvPr id="6" name="Content Placeholder 5"/>
          <p:cNvSpPr>
            <a:spLocks noGrp="1"/>
          </p:cNvSpPr>
          <p:nvPr>
            <p:ph idx="1"/>
          </p:nvPr>
        </p:nvSpPr>
        <p:spPr/>
        <p:txBody>
          <a:bodyPr>
            <a:normAutofit/>
          </a:bodyPr>
          <a:lstStyle/>
          <a:p>
            <a:pPr marL="0" indent="0" algn="ctr">
              <a:lnSpc>
                <a:spcPct val="100000"/>
              </a:lnSpc>
              <a:spcBef>
                <a:spcPts val="0"/>
              </a:spcBef>
              <a:buNone/>
              <a:defRPr/>
            </a:pPr>
            <a:r>
              <a:rPr lang="en-US" dirty="0"/>
              <a:t>Upper limit on analysis complexity/hard to use</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Build Interface</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4"/>
          <a:stretch>
            <a:fillRect/>
          </a:stretch>
        </p:blipFill>
        <p:spPr>
          <a:xfrm>
            <a:off x="5938084" y="4772702"/>
            <a:ext cx="3248919" cy="2366941"/>
          </a:xfrm>
          <a:prstGeom prst="rect">
            <a:avLst/>
          </a:prstGeom>
        </p:spPr>
      </p:pic>
      <p:sp>
        <p:nvSpPr>
          <p:cNvPr id="19" name="TextBox 18"/>
          <p:cNvSpPr txBox="1"/>
          <p:nvPr/>
        </p:nvSpPr>
        <p:spPr>
          <a:xfrm>
            <a:off x="3544588" y="6597136"/>
            <a:ext cx="1342868" cy="276999"/>
          </a:xfrm>
          <a:prstGeom prst="rect">
            <a:avLst/>
          </a:prstGeom>
          <a:noFill/>
        </p:spPr>
        <p:txBody>
          <a:bodyPr wrap="none" rtlCol="0">
            <a:spAutoFit/>
          </a:bodyPr>
          <a:lstStyle/>
          <a:p>
            <a:pPr marL="57150"/>
            <a:r>
              <a:rPr lang="en-US" sz="1200" dirty="0" err="1">
                <a:solidFill>
                  <a:schemeClr val="bg1">
                    <a:lumMod val="50000"/>
                  </a:schemeClr>
                </a:solidFill>
                <a:latin typeface="Gill Sans"/>
                <a:cs typeface="Gill Sans"/>
              </a:rPr>
              <a:t>Metabase</a:t>
            </a:r>
            <a:r>
              <a:rPr lang="en-US" sz="1200" dirty="0">
                <a:solidFill>
                  <a:schemeClr val="bg1">
                    <a:lumMod val="50000"/>
                  </a:schemeClr>
                </a:solidFill>
                <a:latin typeface="Gill Sans"/>
                <a:cs typeface="Gill Sans"/>
              </a:rPr>
              <a:t>, Looker</a:t>
            </a:r>
          </a:p>
        </p:txBody>
      </p:sp>
      <p:sp>
        <p:nvSpPr>
          <p:cNvPr id="20" name="Rectangle 19"/>
          <p:cNvSpPr/>
          <p:nvPr/>
        </p:nvSpPr>
        <p:spPr>
          <a:xfrm>
            <a:off x="2375757" y="3001426"/>
            <a:ext cx="5301205" cy="1469985"/>
          </a:xfrm>
          <a:prstGeom prst="rect">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atin typeface="Gill Sans MT" charset="0"/>
              <a:ea typeface="Gill Sans MT" charset="0"/>
              <a:cs typeface="Gill Sans MT" charset="0"/>
            </a:endParaRPr>
          </a:p>
        </p:txBody>
      </p:sp>
      <p:pic>
        <p:nvPicPr>
          <p:cNvPr id="21" name="Picture 20"/>
          <p:cNvPicPr>
            <a:picLocks noChangeAspect="1"/>
          </p:cNvPicPr>
          <p:nvPr/>
        </p:nvPicPr>
        <p:blipFill>
          <a:blip r:embed="rId5"/>
          <a:stretch>
            <a:fillRect/>
          </a:stretch>
        </p:blipFill>
        <p:spPr>
          <a:xfrm>
            <a:off x="2021462" y="2521091"/>
            <a:ext cx="708589" cy="708589"/>
          </a:xfrm>
          <a:prstGeom prst="rect">
            <a:avLst/>
          </a:prstGeom>
          <a:solidFill>
            <a:schemeClr val="bg1"/>
          </a:solidFill>
        </p:spPr>
      </p:pic>
      <p:sp>
        <p:nvSpPr>
          <p:cNvPr id="25" name="Cloud Callout 24"/>
          <p:cNvSpPr/>
          <p:nvPr/>
        </p:nvSpPr>
        <p:spPr>
          <a:xfrm>
            <a:off x="2662868" y="3277229"/>
            <a:ext cx="2078424" cy="961371"/>
          </a:xfrm>
          <a:prstGeom prst="cloudCallout">
            <a:avLst>
              <a:gd name="adj1" fmla="val -50111"/>
              <a:gd name="adj2" fmla="val -104435"/>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Analysis Task</a:t>
            </a:r>
          </a:p>
        </p:txBody>
      </p:sp>
      <p:pic>
        <p:nvPicPr>
          <p:cNvPr id="2050" name="Picture 2" descr="https://numediaweb.com/wordpress/wp-content/uploads/2018/05/metabase-695x362@2x.png"/>
          <p:cNvPicPr>
            <a:picLocks noChangeAspect="1" noChangeArrowheads="1"/>
          </p:cNvPicPr>
          <p:nvPr/>
        </p:nvPicPr>
        <p:blipFill rotWithShape="1">
          <a:blip r:embed="rId6">
            <a:extLst>
              <a:ext uri="{28A0092B-C50C-407E-A947-70E740481C1C}">
                <a14:useLocalDpi xmlns:a14="http://schemas.microsoft.com/office/drawing/2010/main" val="0"/>
              </a:ext>
            </a:extLst>
          </a:blip>
          <a:srcRect t="12595" r="44653" b="3475"/>
          <a:stretch/>
        </p:blipFill>
        <p:spPr bwMode="auto">
          <a:xfrm>
            <a:off x="2872414" y="4857510"/>
            <a:ext cx="2687216" cy="212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91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mage result for metabase parameters"/>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20352" r="17735" b="24854"/>
          <a:stretch/>
        </p:blipFill>
        <p:spPr bwMode="auto">
          <a:xfrm>
            <a:off x="2662869" y="4847350"/>
            <a:ext cx="3195783" cy="93404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209" y="3682233"/>
            <a:ext cx="1824659" cy="1262342"/>
          </a:xfrm>
          <a:prstGeom prst="rect">
            <a:avLst/>
          </a:prstGeom>
          <a:ln>
            <a:solidFill>
              <a:schemeClr val="bg1">
                <a:lumMod val="50000"/>
              </a:schemeClr>
            </a:solidFill>
          </a:ln>
        </p:spPr>
      </p:pic>
    </p:spTree>
    <p:extLst>
      <p:ext uri="{BB962C8B-B14F-4D97-AF65-F5344CB8AC3E}">
        <p14:creationId xmlns:p14="http://schemas.microsoft.com/office/powerpoint/2010/main" val="418310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Option 3: Generate using Database</a:t>
            </a:r>
          </a:p>
        </p:txBody>
      </p:sp>
      <p:sp>
        <p:nvSpPr>
          <p:cNvPr id="4" name="Content Placeholder 3"/>
          <p:cNvSpPr>
            <a:spLocks noGrp="1"/>
          </p:cNvSpPr>
          <p:nvPr>
            <p:ph idx="1"/>
          </p:nvPr>
        </p:nvSpPr>
        <p:spPr/>
        <p:txBody>
          <a:bodyPr/>
          <a:lstStyle/>
          <a:p>
            <a:pPr marL="0" indent="0" algn="ctr">
              <a:lnSpc>
                <a:spcPct val="100000"/>
              </a:lnSpc>
              <a:spcBef>
                <a:spcPts val="0"/>
              </a:spcBef>
              <a:buNone/>
              <a:defRPr/>
            </a:pPr>
            <a:r>
              <a:rPr lang="en-US" dirty="0"/>
              <a:t>Search/CRUD interfaces.  Not analysis-specific</a:t>
            </a:r>
          </a:p>
          <a:p>
            <a:pPr marL="0" indent="0" algn="ctr">
              <a:buNone/>
            </a:pPr>
            <a:r>
              <a:rPr lang="en-US" dirty="0">
                <a:latin typeface="Gill Sans MT" charset="0"/>
                <a:ea typeface="Gill Sans MT" charset="0"/>
                <a:cs typeface="Gill Sans MT" charset="0"/>
              </a:rPr>
              <a:t>SDSS:100+ tables, 60+ </a:t>
            </a:r>
            <a:r>
              <a:rPr lang="en-US" dirty="0" err="1">
                <a:latin typeface="Gill Sans MT" charset="0"/>
                <a:ea typeface="Gill Sans MT" charset="0"/>
                <a:cs typeface="Gill Sans MT" charset="0"/>
              </a:rPr>
              <a:t>attrs</a:t>
            </a:r>
            <a:r>
              <a:rPr lang="en-US" dirty="0">
                <a:latin typeface="Gill Sans MT" charset="0"/>
                <a:ea typeface="Gill Sans MT" charset="0"/>
                <a:cs typeface="Gill Sans MT" charset="0"/>
              </a:rPr>
              <a:t>/table</a:t>
            </a:r>
          </a:p>
          <a:p>
            <a:pPr marL="0" indent="0" algn="ctr">
              <a:lnSpc>
                <a:spcPct val="100000"/>
              </a:lnSpc>
              <a:spcBef>
                <a:spcPts val="0"/>
              </a:spcBef>
              <a:buNone/>
              <a:defRPr/>
            </a:pPr>
            <a:endParaRPr lang="en-US" dirty="0"/>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Data</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Gen. Form</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rotWithShape="1">
          <a:blip r:embed="rId4"/>
          <a:srcRect b="37651"/>
          <a:stretch/>
        </p:blipFill>
        <p:spPr>
          <a:xfrm>
            <a:off x="6747872" y="4592724"/>
            <a:ext cx="3372489" cy="2265277"/>
          </a:xfrm>
          <a:prstGeom prst="rect">
            <a:avLst/>
          </a:prstGeom>
        </p:spPr>
      </p:pic>
      <p:grpSp>
        <p:nvGrpSpPr>
          <p:cNvPr id="5" name="Group 4"/>
          <p:cNvGrpSpPr/>
          <p:nvPr/>
        </p:nvGrpSpPr>
        <p:grpSpPr>
          <a:xfrm>
            <a:off x="2661071" y="4724079"/>
            <a:ext cx="3545247" cy="1673936"/>
            <a:chOff x="569553" y="4926682"/>
            <a:chExt cx="2751149" cy="1298992"/>
          </a:xfrm>
        </p:grpSpPr>
        <p:pic>
          <p:nvPicPr>
            <p:cNvPr id="22" name="Picture 21"/>
            <p:cNvPicPr>
              <a:picLocks noChangeAspect="1"/>
            </p:cNvPicPr>
            <p:nvPr/>
          </p:nvPicPr>
          <p:blipFill>
            <a:blip r:embed="rId5"/>
            <a:stretch>
              <a:fillRect/>
            </a:stretch>
          </p:blipFill>
          <p:spPr>
            <a:xfrm>
              <a:off x="569553" y="4926682"/>
              <a:ext cx="2580340" cy="991303"/>
            </a:xfrm>
            <a:prstGeom prst="rect">
              <a:avLst/>
            </a:prstGeom>
            <a:ln>
              <a:solidFill>
                <a:schemeClr val="bg1">
                  <a:lumMod val="50000"/>
                </a:schemeClr>
              </a:solidFill>
            </a:ln>
          </p:spPr>
        </p:pic>
        <p:pic>
          <p:nvPicPr>
            <p:cNvPr id="27" name="Picture 26"/>
            <p:cNvPicPr>
              <a:picLocks noChangeAspect="1"/>
            </p:cNvPicPr>
            <p:nvPr/>
          </p:nvPicPr>
          <p:blipFill rotWithShape="1">
            <a:blip r:embed="rId6"/>
            <a:srcRect l="2403" t="13676"/>
            <a:stretch/>
          </p:blipFill>
          <p:spPr>
            <a:xfrm>
              <a:off x="1160614" y="5282611"/>
              <a:ext cx="2160088" cy="943063"/>
            </a:xfrm>
            <a:prstGeom prst="rect">
              <a:avLst/>
            </a:prstGeom>
            <a:ln>
              <a:solidFill>
                <a:schemeClr val="bg1">
                  <a:lumMod val="50000"/>
                </a:schemeClr>
              </a:solidFill>
            </a:ln>
          </p:spPr>
        </p:pic>
      </p:grpSp>
    </p:spTree>
    <p:extLst>
      <p:ext uri="{BB962C8B-B14F-4D97-AF65-F5344CB8AC3E}">
        <p14:creationId xmlns:p14="http://schemas.microsoft.com/office/powerpoint/2010/main" val="4807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lnSpc>
                <a:spcPct val="100000"/>
              </a:lnSpc>
              <a:spcBef>
                <a:spcPts val="0"/>
              </a:spcBef>
              <a:buNone/>
              <a:defRPr/>
            </a:pPr>
            <a:r>
              <a:rPr lang="en-US" dirty="0"/>
              <a:t>Focus is on presentation and simple transforms</a:t>
            </a:r>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Data/Vis</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Recommend Vis</a:t>
            </a:r>
          </a:p>
        </p:txBody>
      </p:sp>
      <p:pic>
        <p:nvPicPr>
          <p:cNvPr id="15" name="DummyInterface.pdf"/>
          <p:cNvPicPr>
            <a:picLocks noChangeAspect="1"/>
          </p:cNvPicPr>
          <p:nvPr/>
        </p:nvPicPr>
        <p:blipFill rotWithShape="1">
          <a:blip r:embed="rId3"/>
          <a:srcRect l="33679" t="23215" r="6835" b="15275"/>
          <a:stretch/>
        </p:blipFill>
        <p:spPr>
          <a:xfrm>
            <a:off x="8589335" y="3377364"/>
            <a:ext cx="1063257" cy="843762"/>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Option 4:  Vis Recommendation</a:t>
            </a:r>
          </a:p>
        </p:txBody>
      </p:sp>
    </p:spTree>
    <p:extLst>
      <p:ext uri="{BB962C8B-B14F-4D97-AF65-F5344CB8AC3E}">
        <p14:creationId xmlns:p14="http://schemas.microsoft.com/office/powerpoint/2010/main" val="292815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3B8B-237C-F343-A6BE-208E535F3F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A19D71-235E-AA46-867A-0986062AD7F3}"/>
              </a:ext>
            </a:extLst>
          </p:cNvPr>
          <p:cNvSpPr>
            <a:spLocks noGrp="1"/>
          </p:cNvSpPr>
          <p:nvPr>
            <p:ph idx="1"/>
          </p:nvPr>
        </p:nvSpPr>
        <p:spPr/>
        <p:txBody>
          <a:bodyPr/>
          <a:lstStyle/>
          <a:p>
            <a:pPr marL="0" indent="0">
              <a:buNone/>
            </a:pPr>
            <a:r>
              <a:rPr lang="en-US" dirty="0" err="1"/>
              <a:t>Yiru</a:t>
            </a:r>
            <a:r>
              <a:rPr lang="en-US" dirty="0"/>
              <a:t> Chen: Precision Interfaces</a:t>
            </a:r>
          </a:p>
          <a:p>
            <a:pPr marL="0" indent="0">
              <a:buNone/>
            </a:pPr>
            <a:r>
              <a:rPr lang="en-US" dirty="0" err="1">
                <a:solidFill>
                  <a:schemeClr val="bg1">
                    <a:lumMod val="50000"/>
                  </a:schemeClr>
                </a:solidFill>
              </a:rPr>
              <a:t>Haneen</a:t>
            </a:r>
            <a:r>
              <a:rPr lang="en-US" dirty="0">
                <a:solidFill>
                  <a:schemeClr val="bg1">
                    <a:lumMod val="50000"/>
                  </a:schemeClr>
                </a:solidFill>
              </a:rPr>
              <a:t> Mohammed: </a:t>
            </a:r>
            <a:r>
              <a:rPr lang="en-US" dirty="0" err="1">
                <a:solidFill>
                  <a:schemeClr val="bg1">
                    <a:lumMod val="50000"/>
                  </a:schemeClr>
                </a:solidFill>
              </a:rPr>
              <a:t>Khameleon</a:t>
            </a:r>
            <a:endParaRPr lang="en-US" dirty="0">
              <a:solidFill>
                <a:schemeClr val="bg1">
                  <a:lumMod val="50000"/>
                </a:schemeClr>
              </a:solidFill>
            </a:endParaRPr>
          </a:p>
          <a:p>
            <a:pPr marL="0" indent="0">
              <a:buNone/>
            </a:pPr>
            <a:r>
              <a:rPr lang="en-US" dirty="0"/>
              <a:t>Eugene Wu</a:t>
            </a:r>
          </a:p>
          <a:p>
            <a:pPr marL="0" indent="0">
              <a:buNone/>
            </a:pPr>
            <a:endParaRPr lang="en-US" dirty="0"/>
          </a:p>
          <a:p>
            <a:pPr marL="0" indent="0">
              <a:buNone/>
            </a:pPr>
            <a:r>
              <a:rPr lang="en-US" dirty="0">
                <a:hlinkClick r:id="rId2"/>
              </a:rPr>
              <a:t>https://cudbg.github.io/summer20/</a:t>
            </a:r>
            <a:endParaRPr lang="en-US" dirty="0"/>
          </a:p>
        </p:txBody>
      </p:sp>
    </p:spTree>
    <p:extLst>
      <p:ext uri="{BB962C8B-B14F-4D97-AF65-F5344CB8AC3E}">
        <p14:creationId xmlns:p14="http://schemas.microsoft.com/office/powerpoint/2010/main" val="358056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Option 4:  Vis Recommendation</a:t>
            </a:r>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Data/Vis</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Recommend Vis</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7070951" y="2938076"/>
            <a:ext cx="2446504" cy="2157203"/>
            <a:chOff x="2099807" y="2313786"/>
            <a:chExt cx="3085538" cy="3032041"/>
          </a:xfrm>
        </p:grpSpPr>
        <p:sp>
          <p:nvSpPr>
            <p:cNvPr id="9" name="Oval 8"/>
            <p:cNvSpPr/>
            <p:nvPr/>
          </p:nvSpPr>
          <p:spPr>
            <a:xfrm>
              <a:off x="3034559" y="2313786"/>
              <a:ext cx="1216035" cy="2097892"/>
            </a:xfrm>
            <a:prstGeom prst="ellips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latin typeface="Gill Sans MT" charset="0"/>
                <a:ea typeface="Gill Sans MT" charset="0"/>
                <a:cs typeface="Gill Sans MT" charset="0"/>
              </a:endParaRPr>
            </a:p>
          </p:txBody>
        </p:sp>
        <p:sp>
          <p:nvSpPr>
            <p:cNvPr id="10" name="TextBox 9"/>
            <p:cNvSpPr txBox="1"/>
            <p:nvPr/>
          </p:nvSpPr>
          <p:spPr>
            <a:xfrm>
              <a:off x="2099807" y="4437381"/>
              <a:ext cx="3085538" cy="908446"/>
            </a:xfrm>
            <a:prstGeom prst="rect">
              <a:avLst/>
            </a:prstGeom>
            <a:noFill/>
          </p:spPr>
          <p:txBody>
            <a:bodyPr wrap="none" rtlCol="0">
              <a:spAutoFit/>
            </a:bodyPr>
            <a:lstStyle/>
            <a:p>
              <a:pPr marL="57150" algn="ctr"/>
              <a:r>
                <a:rPr lang="en-US" sz="3600" dirty="0">
                  <a:solidFill>
                    <a:srgbClr val="FF0000"/>
                  </a:solidFill>
                  <a:latin typeface="Gill Sans"/>
                  <a:cs typeface="Gill Sans"/>
                </a:rPr>
                <a:t>But not this</a:t>
              </a:r>
            </a:p>
          </p:txBody>
        </p:sp>
      </p:grpSp>
      <p:sp>
        <p:nvSpPr>
          <p:cNvPr id="11" name="Content Placeholder 2"/>
          <p:cNvSpPr>
            <a:spLocks noGrp="1"/>
          </p:cNvSpPr>
          <p:nvPr>
            <p:ph idx="1"/>
          </p:nvPr>
        </p:nvSpPr>
        <p:spPr>
          <a:xfrm>
            <a:off x="1981200" y="1600201"/>
            <a:ext cx="8229600" cy="4525963"/>
          </a:xfrm>
        </p:spPr>
        <p:txBody>
          <a:bodyPr/>
          <a:lstStyle/>
          <a:p>
            <a:pPr marL="0" indent="0" algn="ctr">
              <a:lnSpc>
                <a:spcPct val="100000"/>
              </a:lnSpc>
              <a:spcBef>
                <a:spcPts val="0"/>
              </a:spcBef>
              <a:buNone/>
              <a:defRPr/>
            </a:pPr>
            <a:r>
              <a:rPr lang="en-US" dirty="0"/>
              <a:t>Focus is on presentation and simple transforms</a:t>
            </a:r>
          </a:p>
        </p:txBody>
      </p:sp>
    </p:spTree>
    <p:extLst>
      <p:ext uri="{BB962C8B-B14F-4D97-AF65-F5344CB8AC3E}">
        <p14:creationId xmlns:p14="http://schemas.microsoft.com/office/powerpoint/2010/main" val="344397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Content Placeholder 2"/>
          <p:cNvSpPr>
            <a:spLocks noGrp="1"/>
          </p:cNvSpPr>
          <p:nvPr>
            <p:ph idx="1"/>
          </p:nvPr>
        </p:nvSpPr>
        <p:spPr/>
        <p:txBody>
          <a:bodyPr>
            <a:normAutofit/>
          </a:bodyPr>
          <a:lstStyle/>
          <a:p>
            <a:pPr marL="0" indent="0" algn="ctr">
              <a:lnSpc>
                <a:spcPct val="100000"/>
              </a:lnSpc>
              <a:spcBef>
                <a:spcPts val="0"/>
              </a:spcBef>
              <a:buNone/>
              <a:defRPr/>
            </a:pPr>
            <a:r>
              <a:rPr lang="en-US" sz="3000" dirty="0"/>
              <a:t>Use </a:t>
            </a:r>
            <a:r>
              <a:rPr lang="en-US" sz="3000" dirty="0">
                <a:solidFill>
                  <a:srgbClr val="FF0000"/>
                </a:solidFill>
              </a:rPr>
              <a:t>analysis task</a:t>
            </a:r>
            <a:r>
              <a:rPr lang="en-US" sz="3000" dirty="0"/>
              <a:t> to generate </a:t>
            </a:r>
            <a:r>
              <a:rPr lang="en-US" sz="3000" dirty="0">
                <a:solidFill>
                  <a:srgbClr val="FF0000"/>
                </a:solidFill>
              </a:rPr>
              <a:t>analysis</a:t>
            </a:r>
            <a:r>
              <a:rPr lang="en-US" sz="3000" dirty="0"/>
              <a:t> interface</a:t>
            </a:r>
          </a:p>
          <a:p>
            <a:pPr>
              <a:spcBef>
                <a:spcPts val="0"/>
              </a:spcBef>
            </a:pPr>
            <a:endParaRPr lang="en-US" dirty="0"/>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Analysis Task</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Gen. Interface</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967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Content Placeholder 2"/>
          <p:cNvSpPr>
            <a:spLocks noGrp="1"/>
          </p:cNvSpPr>
          <p:nvPr>
            <p:ph idx="1"/>
          </p:nvPr>
        </p:nvSpPr>
        <p:spPr/>
        <p:txBody>
          <a:bodyPr>
            <a:normAutofit/>
          </a:bodyPr>
          <a:lstStyle/>
          <a:p>
            <a:pPr marL="0" indent="0" algn="ctr">
              <a:spcBef>
                <a:spcPts val="0"/>
              </a:spcBef>
              <a:buNone/>
              <a:defRPr/>
            </a:pPr>
            <a:r>
              <a:rPr lang="en-US" sz="3000" dirty="0"/>
              <a:t>Use </a:t>
            </a:r>
            <a:r>
              <a:rPr lang="en-US" sz="3000" dirty="0">
                <a:solidFill>
                  <a:srgbClr val="FF0000"/>
                </a:solidFill>
              </a:rPr>
              <a:t>analysis task</a:t>
            </a:r>
            <a:r>
              <a:rPr lang="en-US" sz="3000" dirty="0"/>
              <a:t> to generate </a:t>
            </a:r>
            <a:r>
              <a:rPr lang="en-US" sz="3000" dirty="0">
                <a:solidFill>
                  <a:srgbClr val="FF0000"/>
                </a:solidFill>
              </a:rPr>
              <a:t>analysis</a:t>
            </a:r>
            <a:r>
              <a:rPr lang="en-US" sz="3000" dirty="0"/>
              <a:t> interface</a:t>
            </a:r>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Read Minds</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Gen. Interface</a:t>
            </a:r>
          </a:p>
        </p:txBody>
      </p:sp>
      <p:pic>
        <p:nvPicPr>
          <p:cNvPr id="15" name="DummyInterface.pdf"/>
          <p:cNvPicPr>
            <a:picLocks noChangeAspect="1"/>
          </p:cNvPicPr>
          <p:nvPr/>
        </p:nvPicPr>
        <p:blipFill>
          <a:blip r:embed="rId3"/>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rotWithShape="1">
          <a:blip r:embed="rId4"/>
          <a:srcRect t="4664"/>
          <a:stretch/>
        </p:blipFill>
        <p:spPr>
          <a:xfrm>
            <a:off x="3232210" y="4995873"/>
            <a:ext cx="964313" cy="919333"/>
          </a:xfrm>
          <a:prstGeom prst="rect">
            <a:avLst/>
          </a:prstGeom>
          <a:solidFill>
            <a:schemeClr val="bg1"/>
          </a:solidFill>
        </p:spPr>
      </p:pic>
      <p:cxnSp>
        <p:nvCxnSpPr>
          <p:cNvPr id="21" name="Straight Arrow Connector 20"/>
          <p:cNvCxnSpPr>
            <a:endCxn id="16" idx="2"/>
          </p:cNvCxnSpPr>
          <p:nvPr/>
        </p:nvCxnSpPr>
        <p:spPr>
          <a:xfrm flipV="1">
            <a:off x="3714367" y="4118144"/>
            <a:ext cx="1" cy="900988"/>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813956" y="4779604"/>
            <a:ext cx="164878" cy="216269"/>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3445374" y="4779604"/>
            <a:ext cx="164878" cy="216269"/>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691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result for cerebro icon"/>
          <p:cNvPicPr>
            <a:picLocks noChangeAspect="1" noChangeArrowheads="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10000" b="90000" l="10000" r="90000">
                        <a14:foregroundMark x1="65527" y1="31738" x2="23242" y2="54688"/>
                        <a14:foregroundMark x1="32520" y1="31055" x2="69922" y2="61914"/>
                        <a14:foregroundMark x1="41992" y1="29004" x2="41992" y2="29004"/>
                        <a14:foregroundMark x1="45996" y1="26172" x2="20996" y2="48926"/>
                        <a14:foregroundMark x1="24902" y1="37012" x2="76660" y2="50586"/>
                        <a14:foregroundMark x1="68164" y1="30176" x2="62988" y2="78516"/>
                        <a14:foregroundMark x1="74414" y1="41504" x2="36328" y2="62012"/>
                        <a14:foregroundMark x1="38574" y1="55762" x2="61328" y2="65430"/>
                      </a14:backgroundRemoval>
                    </a14:imgEffect>
                  </a14:imgLayer>
                </a14:imgProps>
              </a:ext>
              <a:ext uri="{28A0092B-C50C-407E-A947-70E740481C1C}">
                <a14:useLocalDpi xmlns:a14="http://schemas.microsoft.com/office/drawing/2010/main" val="0"/>
              </a:ext>
            </a:extLst>
          </a:blip>
          <a:srcRect/>
          <a:stretch>
            <a:fillRect/>
          </a:stretch>
        </p:blipFill>
        <p:spPr bwMode="auto">
          <a:xfrm>
            <a:off x="3417490" y="4914085"/>
            <a:ext cx="593678" cy="5936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Idea</a:t>
            </a:r>
          </a:p>
        </p:txBody>
      </p:sp>
      <p:sp>
        <p:nvSpPr>
          <p:cNvPr id="3" name="Content Placeholder 2"/>
          <p:cNvSpPr>
            <a:spLocks noGrp="1"/>
          </p:cNvSpPr>
          <p:nvPr>
            <p:ph idx="1"/>
          </p:nvPr>
        </p:nvSpPr>
        <p:spPr/>
        <p:txBody>
          <a:bodyPr>
            <a:normAutofit/>
          </a:bodyPr>
          <a:lstStyle/>
          <a:p>
            <a:pPr marL="0" indent="0" algn="ctr">
              <a:spcBef>
                <a:spcPts val="0"/>
              </a:spcBef>
              <a:buNone/>
              <a:defRPr/>
            </a:pPr>
            <a:r>
              <a:rPr lang="en-US" sz="3000" dirty="0"/>
              <a:t>Use </a:t>
            </a:r>
            <a:r>
              <a:rPr lang="en-US" sz="3000" dirty="0">
                <a:solidFill>
                  <a:srgbClr val="FF0000"/>
                </a:solidFill>
              </a:rPr>
              <a:t>analysis task</a:t>
            </a:r>
            <a:r>
              <a:rPr lang="en-US" sz="3000" dirty="0"/>
              <a:t> to generate </a:t>
            </a:r>
            <a:r>
              <a:rPr lang="en-US" sz="3000" dirty="0">
                <a:solidFill>
                  <a:srgbClr val="FF0000"/>
                </a:solidFill>
              </a:rPr>
              <a:t>analysis</a:t>
            </a:r>
            <a:r>
              <a:rPr lang="en-US" sz="3000" dirty="0"/>
              <a:t> interface</a:t>
            </a:r>
          </a:p>
        </p:txBody>
      </p:sp>
      <p:sp>
        <p:nvSpPr>
          <p:cNvPr id="13" name="Rectangle 12"/>
          <p:cNvSpPr/>
          <p:nvPr/>
        </p:nvSpPr>
        <p:spPr>
          <a:xfrm>
            <a:off x="2661071" y="3377364"/>
            <a:ext cx="210659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a:latin typeface="Gill Sans MT" charset="0"/>
                <a:ea typeface="Gill Sans MT" charset="0"/>
                <a:cs typeface="Gill Sans MT" charset="0"/>
              </a:rPr>
              <a:t>Read Minds</a:t>
            </a:r>
          </a:p>
        </p:txBody>
      </p:sp>
      <p:sp>
        <p:nvSpPr>
          <p:cNvPr id="14" name="Rectangle 13"/>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Gen. Interface</a:t>
            </a:r>
          </a:p>
        </p:txBody>
      </p:sp>
      <p:pic>
        <p:nvPicPr>
          <p:cNvPr id="15" name="DummyInterface.pdf"/>
          <p:cNvPicPr>
            <a:picLocks noChangeAspect="1"/>
          </p:cNvPicPr>
          <p:nvPr/>
        </p:nvPicPr>
        <p:blipFill>
          <a:blip r:embed="rId5"/>
          <a:stretch>
            <a:fillRect/>
          </a:stretch>
        </p:blipFill>
        <p:spPr>
          <a:xfrm>
            <a:off x="7987354" y="3058924"/>
            <a:ext cx="1787416" cy="1371737"/>
          </a:xfrm>
          <a:prstGeom prst="rect">
            <a:avLst/>
          </a:prstGeom>
          <a:ln w="12700">
            <a:miter lim="400000"/>
          </a:ln>
        </p:spPr>
      </p:pic>
      <p:cxnSp>
        <p:nvCxnSpPr>
          <p:cNvPr id="16" name="Straight Arrow Connector 15"/>
          <p:cNvCxnSpPr>
            <a:stCxn id="16" idx="3"/>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7" idx="3"/>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rotWithShape="1">
          <a:blip r:embed="rId6"/>
          <a:srcRect t="27934"/>
          <a:stretch/>
        </p:blipFill>
        <p:spPr>
          <a:xfrm>
            <a:off x="3232210" y="5220267"/>
            <a:ext cx="964313" cy="694938"/>
          </a:xfrm>
          <a:prstGeom prst="rect">
            <a:avLst/>
          </a:prstGeom>
          <a:solidFill>
            <a:schemeClr val="bg1"/>
          </a:solidFill>
        </p:spPr>
      </p:pic>
      <p:cxnSp>
        <p:nvCxnSpPr>
          <p:cNvPr id="21" name="Straight Arrow Connector 20"/>
          <p:cNvCxnSpPr>
            <a:endCxn id="16" idx="2"/>
          </p:cNvCxnSpPr>
          <p:nvPr/>
        </p:nvCxnSpPr>
        <p:spPr>
          <a:xfrm flipV="1">
            <a:off x="3714367" y="4118144"/>
            <a:ext cx="1" cy="900988"/>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813956" y="4779604"/>
            <a:ext cx="164878" cy="216269"/>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3445374" y="4779604"/>
            <a:ext cx="164878" cy="216269"/>
          </a:xfrm>
          <a:prstGeom prst="straightConnector1">
            <a:avLst/>
          </a:prstGeom>
          <a:ln w="38100">
            <a:solidFill>
              <a:srgbClr val="7F7F7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545303" y="5265822"/>
            <a:ext cx="132966" cy="128337"/>
          </a:xfrm>
          <a:prstGeom prst="ellipse">
            <a:avLst/>
          </a:prstGeom>
          <a:solidFill>
            <a:schemeClr val="tx1"/>
          </a:solidFill>
          <a:ln w="381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latin typeface="Gill Sans MT" charset="0"/>
              <a:ea typeface="Gill Sans MT" charset="0"/>
              <a:cs typeface="Gill Sans MT" charset="0"/>
            </a:endParaRPr>
          </a:p>
        </p:txBody>
      </p:sp>
      <p:sp>
        <p:nvSpPr>
          <p:cNvPr id="18" name="Oval 17"/>
          <p:cNvSpPr/>
          <p:nvPr/>
        </p:nvSpPr>
        <p:spPr>
          <a:xfrm>
            <a:off x="3761873" y="5265817"/>
            <a:ext cx="132966" cy="128337"/>
          </a:xfrm>
          <a:prstGeom prst="ellipse">
            <a:avLst/>
          </a:prstGeom>
          <a:solidFill>
            <a:schemeClr val="tx1"/>
          </a:solidFill>
          <a:ln w="381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a:latin typeface="Gill Sans MT" charset="0"/>
              <a:ea typeface="Gill Sans MT" charset="0"/>
              <a:cs typeface="Gill Sans MT" charset="0"/>
            </a:endParaRPr>
          </a:p>
        </p:txBody>
      </p:sp>
      <p:pic>
        <p:nvPicPr>
          <p:cNvPr id="24" name="Picture 23"/>
          <p:cNvPicPr>
            <a:picLocks noChangeAspect="1"/>
          </p:cNvPicPr>
          <p:nvPr/>
        </p:nvPicPr>
        <p:blipFill rotWithShape="1">
          <a:blip r:embed="rId7">
            <a:extLst>
              <a:ext uri="{BEBA8EAE-BF5A-486C-A8C5-ECC9F3942E4B}">
                <a14:imgProps xmlns:a14="http://schemas.microsoft.com/office/drawing/2010/main">
                  <a14:imgLayer r:embed="rId8">
                    <a14:imgEffect>
                      <a14:backgroundRemoval t="6836" b="32422" l="28125" r="72852">
                        <a14:foregroundMark x1="62109" y1="28125" x2="36133" y2="29492"/>
                        <a14:foregroundMark x1="63477" y1="29492" x2="34375" y2="30273"/>
                        <a14:foregroundMark x1="63867" y1="29883" x2="37695" y2="32422"/>
                      </a14:backgroundRemoval>
                    </a14:imgEffect>
                  </a14:imgLayer>
                </a14:imgProps>
              </a:ext>
            </a:extLst>
          </a:blip>
          <a:srcRect l="28047" t="6046" r="27914" b="66962"/>
          <a:stretch/>
        </p:blipFill>
        <p:spPr>
          <a:xfrm rot="14499527">
            <a:off x="3083474" y="4971211"/>
            <a:ext cx="424665" cy="260279"/>
          </a:xfrm>
          <a:prstGeom prst="rect">
            <a:avLst/>
          </a:prstGeom>
          <a:solidFill>
            <a:schemeClr val="bg1"/>
          </a:solidFill>
        </p:spPr>
      </p:pic>
    </p:spTree>
    <p:extLst>
      <p:ext uri="{BB962C8B-B14F-4D97-AF65-F5344CB8AC3E}">
        <p14:creationId xmlns:p14="http://schemas.microsoft.com/office/powerpoint/2010/main" val="75775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Content Placeholder 2"/>
          <p:cNvSpPr>
            <a:spLocks noGrp="1"/>
          </p:cNvSpPr>
          <p:nvPr>
            <p:ph idx="1"/>
          </p:nvPr>
        </p:nvSpPr>
        <p:spPr/>
        <p:txBody>
          <a:bodyPr>
            <a:normAutofit/>
          </a:bodyPr>
          <a:lstStyle/>
          <a:p>
            <a:pPr marL="0" indent="0" algn="ctr">
              <a:lnSpc>
                <a:spcPct val="100000"/>
              </a:lnSpc>
              <a:spcBef>
                <a:spcPts val="0"/>
              </a:spcBef>
              <a:buNone/>
              <a:defRPr/>
            </a:pPr>
            <a:r>
              <a:rPr lang="en-US" sz="3000" dirty="0"/>
              <a:t>Use </a:t>
            </a:r>
            <a:r>
              <a:rPr lang="en-US" sz="3000" dirty="0">
                <a:solidFill>
                  <a:srgbClr val="FF0000"/>
                </a:solidFill>
              </a:rPr>
              <a:t>query logs </a:t>
            </a:r>
            <a:r>
              <a:rPr lang="en-US" sz="3000" dirty="0"/>
              <a:t>to generate </a:t>
            </a:r>
            <a:r>
              <a:rPr lang="en-US" sz="3000" dirty="0">
                <a:solidFill>
                  <a:srgbClr val="FF0000"/>
                </a:solidFill>
              </a:rPr>
              <a:t>analysis</a:t>
            </a:r>
            <a:r>
              <a:rPr lang="en-US" sz="3000" dirty="0"/>
              <a:t> interface</a:t>
            </a:r>
          </a:p>
        </p:txBody>
      </p:sp>
      <p:pic>
        <p:nvPicPr>
          <p:cNvPr id="6" name="DummyInterface.pdf"/>
          <p:cNvPicPr>
            <a:picLocks noChangeAspect="1"/>
          </p:cNvPicPr>
          <p:nvPr/>
        </p:nvPicPr>
        <p:blipFill>
          <a:blip r:embed="rId2"/>
          <a:stretch>
            <a:fillRect/>
          </a:stretch>
        </p:blipFill>
        <p:spPr>
          <a:xfrm>
            <a:off x="7987354" y="3061748"/>
            <a:ext cx="1787416" cy="1371737"/>
          </a:xfrm>
          <a:prstGeom prst="rect">
            <a:avLst/>
          </a:prstGeom>
          <a:ln w="12700">
            <a:miter lim="400000"/>
          </a:ln>
        </p:spPr>
      </p:pic>
      <p:cxnSp>
        <p:nvCxnSpPr>
          <p:cNvPr id="11" name="Straight Arrow Connector 10"/>
          <p:cNvCxnSpPr/>
          <p:nvPr/>
        </p:nvCxnSpPr>
        <p:spPr>
          <a:xfrm flipV="1">
            <a:off x="3714367" y="4120968"/>
            <a:ext cx="1" cy="900988"/>
          </a:xfrm>
          <a:prstGeom prst="straightConnector1">
            <a:avLst/>
          </a:prstGeom>
          <a:ln w="38100">
            <a:solidFill>
              <a:srgbClr val="FF0000"/>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pasted-image.png"/>
          <p:cNvPicPr>
            <a:picLocks noChangeAspect="1"/>
          </p:cNvPicPr>
          <p:nvPr/>
        </p:nvPicPr>
        <p:blipFill>
          <a:blip r:embed="rId3"/>
          <a:stretch>
            <a:fillRect/>
          </a:stretch>
        </p:blipFill>
        <p:spPr>
          <a:xfrm>
            <a:off x="3269391" y="4966052"/>
            <a:ext cx="1325348" cy="1325349"/>
          </a:xfrm>
          <a:prstGeom prst="rect">
            <a:avLst/>
          </a:prstGeom>
          <a:ln w="12700" cap="flat">
            <a:noFill/>
            <a:miter lim="400000"/>
          </a:ln>
          <a:effectLst/>
        </p:spPr>
      </p:pic>
      <p:grpSp>
        <p:nvGrpSpPr>
          <p:cNvPr id="18" name="Group 17"/>
          <p:cNvGrpSpPr/>
          <p:nvPr/>
        </p:nvGrpSpPr>
        <p:grpSpPr>
          <a:xfrm>
            <a:off x="5067281" y="4867998"/>
            <a:ext cx="5016933" cy="1569660"/>
            <a:chOff x="3543280" y="4931062"/>
            <a:chExt cx="5016933" cy="1569660"/>
          </a:xfrm>
        </p:grpSpPr>
        <p:sp>
          <p:nvSpPr>
            <p:cNvPr id="17" name="TextBox 16"/>
            <p:cNvSpPr txBox="1"/>
            <p:nvPr/>
          </p:nvSpPr>
          <p:spPr>
            <a:xfrm>
              <a:off x="3543280" y="4931062"/>
              <a:ext cx="5016933" cy="1569660"/>
            </a:xfrm>
            <a:prstGeom prst="rect">
              <a:avLst/>
            </a:prstGeom>
            <a:noFill/>
          </p:spPr>
          <p:txBody>
            <a:bodyPr wrap="square" rtlCol="0">
              <a:spAutoFit/>
            </a:bodyPr>
            <a:lstStyle/>
            <a:p>
              <a:pPr marL="57150"/>
              <a:r>
                <a:rPr lang="en-US" sz="2400" dirty="0" err="1">
                  <a:latin typeface="Gill Sans MT" charset="0"/>
                  <a:ea typeface="Gill Sans MT" charset="0"/>
                  <a:cs typeface="Gill Sans MT" charset="0"/>
                </a:rPr>
                <a:t>Jupyter</a:t>
              </a:r>
              <a:r>
                <a:rPr lang="en-US" sz="2400" dirty="0">
                  <a:latin typeface="Gill Sans MT" charset="0"/>
                  <a:ea typeface="Gill Sans MT" charset="0"/>
                  <a:cs typeface="Gill Sans MT" charset="0"/>
                </a:rPr>
                <a:t> Notebooks</a:t>
              </a:r>
            </a:p>
            <a:p>
              <a:pPr marL="57150"/>
              <a:r>
                <a:rPr lang="en-US" sz="2400" dirty="0">
                  <a:latin typeface="Gill Sans MT" charset="0"/>
                  <a:ea typeface="Gill Sans MT" charset="0"/>
                  <a:cs typeface="Gill Sans MT" charset="0"/>
                </a:rPr>
                <a:t>Recovery logs</a:t>
              </a:r>
            </a:p>
            <a:p>
              <a:pPr marL="57150"/>
              <a:r>
                <a:rPr lang="en-US" sz="2400" dirty="0">
                  <a:latin typeface="Gill Sans MT" charset="0"/>
                  <a:ea typeface="Gill Sans MT" charset="0"/>
                  <a:cs typeface="Gill Sans MT" charset="0"/>
                </a:rPr>
                <a:t>Provenance everywhere e.g.,</a:t>
              </a:r>
            </a:p>
            <a:p>
              <a:pPr marL="57150"/>
              <a:r>
                <a:rPr lang="en-US" sz="2400" dirty="0">
                  <a:latin typeface="Gill Sans MT" charset="0"/>
                  <a:ea typeface="Gill Sans MT" charset="0"/>
                  <a:cs typeface="Gill Sans MT" charset="0"/>
                </a:rPr>
                <a:t>Any database app </a:t>
              </a:r>
            </a:p>
          </p:txBody>
        </p:sp>
        <p:pic>
          <p:nvPicPr>
            <p:cNvPr id="16" name="Picture 15"/>
            <p:cNvPicPr>
              <a:picLocks noChangeAspect="1"/>
            </p:cNvPicPr>
            <p:nvPr/>
          </p:nvPicPr>
          <p:blipFill>
            <a:blip r:embed="rId4"/>
            <a:stretch>
              <a:fillRect/>
            </a:stretch>
          </p:blipFill>
          <p:spPr>
            <a:xfrm>
              <a:off x="7255249" y="5724300"/>
              <a:ext cx="1161506" cy="410873"/>
            </a:xfrm>
            <a:prstGeom prst="rect">
              <a:avLst/>
            </a:prstGeom>
          </p:spPr>
        </p:pic>
      </p:grpSp>
      <p:sp>
        <p:nvSpPr>
          <p:cNvPr id="19" name="Rectangle 18"/>
          <p:cNvSpPr/>
          <p:nvPr/>
        </p:nvSpPr>
        <p:spPr>
          <a:xfrm>
            <a:off x="2661071" y="3377364"/>
            <a:ext cx="2106593" cy="740780"/>
          </a:xfrm>
          <a:prstGeom prst="rect">
            <a:avLst/>
          </a:prstGeom>
          <a:ln w="3810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a:solidFill>
                  <a:srgbClr val="FF0000"/>
                </a:solidFill>
                <a:latin typeface="Gill Sans MT" charset="0"/>
                <a:ea typeface="Gill Sans MT" charset="0"/>
                <a:cs typeface="Gill Sans MT" charset="0"/>
              </a:rPr>
              <a:t>Analyze Logs</a:t>
            </a:r>
            <a:endParaRPr lang="en-US" sz="2800" dirty="0">
              <a:solidFill>
                <a:srgbClr val="FF0000"/>
              </a:solidFill>
              <a:latin typeface="Gill Sans MT" charset="0"/>
              <a:ea typeface="Gill Sans MT" charset="0"/>
              <a:cs typeface="Gill Sans MT" charset="0"/>
            </a:endParaRPr>
          </a:p>
        </p:txBody>
      </p:sp>
      <p:sp>
        <p:nvSpPr>
          <p:cNvPr id="20" name="Rectangle 19"/>
          <p:cNvSpPr/>
          <p:nvPr/>
        </p:nvSpPr>
        <p:spPr>
          <a:xfrm>
            <a:off x="5325178" y="3387524"/>
            <a:ext cx="2104663" cy="740780"/>
          </a:xfrm>
          <a:prstGeom prst="rect">
            <a:avLst/>
          </a:prstGeom>
          <a:ln w="381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Gen. Interface</a:t>
            </a:r>
          </a:p>
        </p:txBody>
      </p:sp>
      <p:cxnSp>
        <p:nvCxnSpPr>
          <p:cNvPr id="21" name="Straight Arrow Connector 20"/>
          <p:cNvCxnSpPr/>
          <p:nvPr/>
        </p:nvCxnSpPr>
        <p:spPr>
          <a:xfrm>
            <a:off x="4767663" y="3747754"/>
            <a:ext cx="557514" cy="0"/>
          </a:xfrm>
          <a:prstGeom prst="straightConnector1">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429840" y="3744792"/>
            <a:ext cx="557514" cy="2962"/>
          </a:xfrm>
          <a:prstGeom prst="straightConnector1">
            <a:avLst/>
          </a:prstGeom>
          <a:ln w="38100">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10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Interfaces Contribution</a:t>
            </a:r>
          </a:p>
        </p:txBody>
      </p:sp>
      <p:sp>
        <p:nvSpPr>
          <p:cNvPr id="3" name="Content Placeholder 2"/>
          <p:cNvSpPr>
            <a:spLocks noGrp="1"/>
          </p:cNvSpPr>
          <p:nvPr>
            <p:ph idx="1"/>
          </p:nvPr>
        </p:nvSpPr>
        <p:spPr/>
        <p:txBody>
          <a:bodyPr>
            <a:normAutofit/>
          </a:bodyPr>
          <a:lstStyle/>
          <a:p>
            <a:pPr marL="0" indent="0" algn="ctr">
              <a:buNone/>
            </a:pPr>
            <a:r>
              <a:rPr lang="en-US" sz="2600" dirty="0"/>
              <a:t>Unifying Model across </a:t>
            </a:r>
            <a:r>
              <a:rPr lang="en-US" sz="2600" dirty="0">
                <a:solidFill>
                  <a:srgbClr val="FF0000"/>
                </a:solidFill>
              </a:rPr>
              <a:t>Queries </a:t>
            </a:r>
            <a:r>
              <a:rPr lang="en-US" sz="2600" dirty="0"/>
              <a:t>and </a:t>
            </a:r>
            <a:r>
              <a:rPr lang="en-US" sz="2600" dirty="0">
                <a:solidFill>
                  <a:srgbClr val="619BFF"/>
                </a:solidFill>
              </a:rPr>
              <a:t>Interactive Interfaces</a:t>
            </a:r>
          </a:p>
          <a:p>
            <a:pPr marL="0" indent="0" algn="ctr">
              <a:buNone/>
            </a:pPr>
            <a:r>
              <a:rPr lang="en-US" dirty="0"/>
              <a:t>Syntactic approach</a:t>
            </a:r>
          </a:p>
        </p:txBody>
      </p:sp>
      <p:pic>
        <p:nvPicPr>
          <p:cNvPr id="23" name="Picture 22"/>
          <p:cNvPicPr>
            <a:picLocks noChangeAspect="1"/>
          </p:cNvPicPr>
          <p:nvPr/>
        </p:nvPicPr>
        <p:blipFill>
          <a:blip r:embed="rId3"/>
          <a:stretch>
            <a:fillRect/>
          </a:stretch>
        </p:blipFill>
        <p:spPr>
          <a:xfrm>
            <a:off x="6931547" y="3503318"/>
            <a:ext cx="1721985" cy="1721985"/>
          </a:xfrm>
          <a:prstGeom prst="rect">
            <a:avLst/>
          </a:prstGeom>
        </p:spPr>
      </p:pic>
      <p:sp>
        <p:nvSpPr>
          <p:cNvPr id="24" name="TextBox 23"/>
          <p:cNvSpPr txBox="1"/>
          <p:nvPr/>
        </p:nvSpPr>
        <p:spPr>
          <a:xfrm>
            <a:off x="3112958" y="3456369"/>
            <a:ext cx="2106118" cy="1815882"/>
          </a:xfrm>
          <a:prstGeom prst="rect">
            <a:avLst/>
          </a:prstGeom>
          <a:noFill/>
        </p:spPr>
        <p:txBody>
          <a:bodyPr wrap="square" rtlCol="0">
            <a:spAutoFit/>
          </a:bodyPr>
          <a:lstStyle/>
          <a:p>
            <a:pPr marL="57150"/>
            <a:r>
              <a:rPr lang="en-US" sz="800" dirty="0">
                <a:latin typeface="Consolas" charset="0"/>
                <a:ea typeface="Consolas" charset="0"/>
                <a:cs typeface="Consolas" charset="0"/>
              </a:rPr>
              <a:t>select * from </a:t>
            </a:r>
            <a:r>
              <a:rPr lang="en-US" sz="800" dirty="0" err="1">
                <a:latin typeface="Consolas" charset="0"/>
                <a:ea typeface="Consolas" charset="0"/>
                <a:cs typeface="Consolas" charset="0"/>
              </a:rPr>
              <a:t>SpecLineIndex</a:t>
            </a:r>
            <a:r>
              <a:rPr lang="en-US" sz="800" dirty="0">
                <a:latin typeface="Consolas" charset="0"/>
                <a:ea typeface="Consolas" charset="0"/>
                <a:cs typeface="Consolas" charset="0"/>
              </a:rPr>
              <a:t> where </a:t>
            </a:r>
            <a:r>
              <a:rPr lang="en-US" sz="800" dirty="0" err="1">
                <a:latin typeface="Consolas" charset="0"/>
                <a:ea typeface="Consolas" charset="0"/>
                <a:cs typeface="Consolas" charset="0"/>
              </a:rPr>
              <a:t>specObjId</a:t>
            </a:r>
            <a:r>
              <a:rPr lang="en-US" sz="800" dirty="0">
                <a:latin typeface="Consolas" charset="0"/>
                <a:ea typeface="Consolas" charset="0"/>
                <a:cs typeface="Consolas" charset="0"/>
              </a:rPr>
              <a:t>=0x0189ca525d400000  </a:t>
            </a:r>
          </a:p>
          <a:p>
            <a:pPr marL="57150"/>
            <a:r>
              <a:rPr lang="en-US" sz="800" dirty="0">
                <a:latin typeface="Consolas" charset="0"/>
                <a:ea typeface="Consolas" charset="0"/>
                <a:cs typeface="Consolas" charset="0"/>
              </a:rPr>
              <a:t>select * from </a:t>
            </a:r>
            <a:r>
              <a:rPr lang="en-US" sz="800" dirty="0" err="1">
                <a:latin typeface="Consolas" charset="0"/>
                <a:ea typeface="Consolas" charset="0"/>
                <a:cs typeface="Consolas" charset="0"/>
              </a:rPr>
              <a:t>XCRedshift</a:t>
            </a:r>
            <a:r>
              <a:rPr lang="en-US" sz="800" dirty="0">
                <a:latin typeface="Consolas" charset="0"/>
                <a:ea typeface="Consolas" charset="0"/>
                <a:cs typeface="Consolas" charset="0"/>
              </a:rPr>
              <a:t> where </a:t>
            </a:r>
            <a:r>
              <a:rPr lang="en-US" sz="800" dirty="0" err="1">
                <a:latin typeface="Consolas" charset="0"/>
                <a:ea typeface="Consolas" charset="0"/>
                <a:cs typeface="Consolas" charset="0"/>
              </a:rPr>
              <a:t>specObjId</a:t>
            </a:r>
            <a:r>
              <a:rPr lang="en-US" sz="800" dirty="0">
                <a:latin typeface="Consolas" charset="0"/>
                <a:ea typeface="Consolas" charset="0"/>
                <a:cs typeface="Consolas" charset="0"/>
              </a:rPr>
              <a:t>=0x021bcb319ec00000  </a:t>
            </a:r>
          </a:p>
          <a:p>
            <a:pPr marL="57150"/>
            <a:r>
              <a:rPr lang="en-US" sz="800" dirty="0">
                <a:latin typeface="Consolas" charset="0"/>
                <a:ea typeface="Consolas" charset="0"/>
                <a:cs typeface="Consolas" charset="0"/>
              </a:rPr>
              <a:t>select * from </a:t>
            </a:r>
            <a:r>
              <a:rPr lang="en-US" sz="800" dirty="0" err="1">
                <a:latin typeface="Consolas" charset="0"/>
                <a:ea typeface="Consolas" charset="0"/>
                <a:cs typeface="Consolas" charset="0"/>
              </a:rPr>
              <a:t>SpecLineIndex</a:t>
            </a:r>
            <a:r>
              <a:rPr lang="en-US" sz="800" dirty="0">
                <a:latin typeface="Consolas" charset="0"/>
                <a:ea typeface="Consolas" charset="0"/>
                <a:cs typeface="Consolas" charset="0"/>
              </a:rPr>
              <a:t> where </a:t>
            </a:r>
            <a:r>
              <a:rPr lang="en-US" sz="800" dirty="0" err="1">
                <a:latin typeface="Consolas" charset="0"/>
                <a:ea typeface="Consolas" charset="0"/>
                <a:cs typeface="Consolas" charset="0"/>
              </a:rPr>
              <a:t>specObjId</a:t>
            </a:r>
            <a:r>
              <a:rPr lang="en-US" sz="800" dirty="0">
                <a:latin typeface="Consolas" charset="0"/>
                <a:ea typeface="Consolas" charset="0"/>
                <a:cs typeface="Consolas" charset="0"/>
              </a:rPr>
              <a:t>=0x019bca6905000000  </a:t>
            </a:r>
          </a:p>
          <a:p>
            <a:pPr marL="57150"/>
            <a:r>
              <a:rPr lang="en-US" sz="800" dirty="0">
                <a:latin typeface="Consolas" charset="0"/>
                <a:ea typeface="Consolas" charset="0"/>
                <a:cs typeface="Consolas" charset="0"/>
              </a:rPr>
              <a:t>select * from Field where </a:t>
            </a:r>
            <a:r>
              <a:rPr lang="en-US" sz="800" dirty="0" err="1">
                <a:latin typeface="Consolas" charset="0"/>
                <a:ea typeface="Consolas" charset="0"/>
                <a:cs typeface="Consolas" charset="0"/>
              </a:rPr>
              <a:t>fieldId</a:t>
            </a:r>
            <a:r>
              <a:rPr lang="en-US" sz="800" dirty="0">
                <a:latin typeface="Consolas" charset="0"/>
                <a:ea typeface="Consolas" charset="0"/>
                <a:cs typeface="Consolas" charset="0"/>
              </a:rPr>
              <a:t>=0x08140415c0740000  </a:t>
            </a:r>
          </a:p>
          <a:p>
            <a:pPr marL="57150"/>
            <a:r>
              <a:rPr lang="en-US" sz="800" dirty="0">
                <a:latin typeface="Consolas" charset="0"/>
                <a:ea typeface="Consolas" charset="0"/>
                <a:cs typeface="Consolas" charset="0"/>
              </a:rPr>
              <a:t>select * from Frame where </a:t>
            </a:r>
            <a:r>
              <a:rPr lang="en-US" sz="800" dirty="0" err="1">
                <a:latin typeface="Consolas" charset="0"/>
                <a:ea typeface="Consolas" charset="0"/>
                <a:cs typeface="Consolas" charset="0"/>
              </a:rPr>
              <a:t>fieldId</a:t>
            </a:r>
            <a:r>
              <a:rPr lang="en-US" sz="800" dirty="0">
                <a:latin typeface="Consolas" charset="0"/>
                <a:ea typeface="Consolas" charset="0"/>
                <a:cs typeface="Consolas" charset="0"/>
              </a:rPr>
              <a:t>=0x081505b6c07f0000  </a:t>
            </a:r>
          </a:p>
          <a:p>
            <a:pPr marL="57150"/>
            <a:r>
              <a:rPr lang="en-US" sz="800" dirty="0">
                <a:latin typeface="Consolas" charset="0"/>
                <a:ea typeface="Consolas" charset="0"/>
                <a:cs typeface="Consolas" charset="0"/>
              </a:rPr>
              <a:t>select * from </a:t>
            </a:r>
            <a:r>
              <a:rPr lang="en-US" sz="800" dirty="0" err="1">
                <a:latin typeface="Consolas" charset="0"/>
                <a:ea typeface="Consolas" charset="0"/>
                <a:cs typeface="Consolas" charset="0"/>
              </a:rPr>
              <a:t>SpecObjAll</a:t>
            </a:r>
            <a:r>
              <a:rPr lang="en-US" sz="800" dirty="0">
                <a:latin typeface="Consolas" charset="0"/>
                <a:ea typeface="Consolas" charset="0"/>
                <a:cs typeface="Consolas" charset="0"/>
              </a:rPr>
              <a:t> where </a:t>
            </a:r>
            <a:r>
              <a:rPr lang="en-US" sz="800" dirty="0" err="1">
                <a:latin typeface="Consolas" charset="0"/>
                <a:ea typeface="Consolas" charset="0"/>
                <a:cs typeface="Consolas" charset="0"/>
              </a:rPr>
              <a:t>specObjId</a:t>
            </a:r>
            <a:r>
              <a:rPr lang="en-US" sz="800" dirty="0">
                <a:latin typeface="Consolas" charset="0"/>
                <a:ea typeface="Consolas" charset="0"/>
                <a:cs typeface="Consolas" charset="0"/>
              </a:rPr>
              <a:t>=0x021bcb311d800000  </a:t>
            </a:r>
          </a:p>
          <a:p>
            <a:pPr marL="57150"/>
            <a:r>
              <a:rPr lang="en-US" sz="800" dirty="0">
                <a:latin typeface="Consolas" charset="0"/>
                <a:ea typeface="Consolas" charset="0"/>
                <a:cs typeface="Consolas" charset="0"/>
              </a:rPr>
              <a:t>select * from </a:t>
            </a:r>
            <a:r>
              <a:rPr lang="en-US" sz="800" dirty="0" err="1">
                <a:latin typeface="Consolas" charset="0"/>
                <a:ea typeface="Consolas" charset="0"/>
                <a:cs typeface="Consolas" charset="0"/>
              </a:rPr>
              <a:t>PhotoZ</a:t>
            </a:r>
            <a:r>
              <a:rPr lang="en-US" sz="800" dirty="0">
                <a:latin typeface="Consolas" charset="0"/>
                <a:ea typeface="Consolas" charset="0"/>
                <a:cs typeface="Consolas" charset="0"/>
              </a:rPr>
              <a:t> where </a:t>
            </a:r>
            <a:r>
              <a:rPr lang="en-US" sz="800" dirty="0" err="1">
                <a:latin typeface="Consolas" charset="0"/>
                <a:ea typeface="Consolas" charset="0"/>
                <a:cs typeface="Consolas" charset="0"/>
              </a:rPr>
              <a:t>objId</a:t>
            </a:r>
            <a:r>
              <a:rPr lang="en-US" sz="800" dirty="0">
                <a:latin typeface="Consolas" charset="0"/>
                <a:ea typeface="Consolas" charset="0"/>
                <a:cs typeface="Consolas" charset="0"/>
              </a:rPr>
              <a:t>=0x08140415c0740004</a:t>
            </a:r>
          </a:p>
        </p:txBody>
      </p:sp>
      <p:cxnSp>
        <p:nvCxnSpPr>
          <p:cNvPr id="9" name="Straight Arrow Connector 8"/>
          <p:cNvCxnSpPr>
            <a:stCxn id="24" idx="3"/>
            <a:endCxn id="23" idx="1"/>
          </p:cNvCxnSpPr>
          <p:nvPr/>
        </p:nvCxnSpPr>
        <p:spPr>
          <a:xfrm>
            <a:off x="5219076" y="4364310"/>
            <a:ext cx="1712470"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69818" y="3601853"/>
            <a:ext cx="556563" cy="769441"/>
          </a:xfrm>
          <a:prstGeom prst="rect">
            <a:avLst/>
          </a:prstGeom>
          <a:noFill/>
        </p:spPr>
        <p:txBody>
          <a:bodyPr wrap="none" rtlCol="0">
            <a:spAutoFit/>
          </a:bodyPr>
          <a:lstStyle/>
          <a:p>
            <a:pPr marL="57150"/>
            <a:r>
              <a:rPr lang="en-US" sz="4400" dirty="0">
                <a:latin typeface="Arial" charset="0"/>
                <a:ea typeface="Arial" charset="0"/>
                <a:cs typeface="Arial" charset="0"/>
              </a:rPr>
              <a:t>?</a:t>
            </a:r>
          </a:p>
        </p:txBody>
      </p:sp>
    </p:spTree>
    <p:extLst>
      <p:ext uri="{BB962C8B-B14F-4D97-AF65-F5344CB8AC3E}">
        <p14:creationId xmlns:p14="http://schemas.microsoft.com/office/powerpoint/2010/main" val="2895480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Precision Interfaces Overview</a:t>
            </a:r>
          </a:p>
        </p:txBody>
      </p:sp>
    </p:spTree>
    <p:extLst>
      <p:ext uri="{BB962C8B-B14F-4D97-AF65-F5344CB8AC3E}">
        <p14:creationId xmlns:p14="http://schemas.microsoft.com/office/powerpoint/2010/main" val="77433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Queries as ASTs</a:t>
            </a:r>
          </a:p>
        </p:txBody>
      </p:sp>
      <p:grpSp>
        <p:nvGrpSpPr>
          <p:cNvPr id="3" name="Group 2"/>
          <p:cNvGrpSpPr/>
          <p:nvPr/>
        </p:nvGrpSpPr>
        <p:grpSpPr>
          <a:xfrm>
            <a:off x="5954821" y="2865008"/>
            <a:ext cx="4395332" cy="2693744"/>
            <a:chOff x="4430821" y="3930340"/>
            <a:chExt cx="4395332" cy="2693744"/>
          </a:xfrm>
        </p:grpSpPr>
        <p:pic>
          <p:nvPicPr>
            <p:cNvPr id="14" name="Picture 13"/>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l="259" t="572" r="596" b="902"/>
            <a:stretch/>
          </p:blipFill>
          <p:spPr>
            <a:xfrm>
              <a:off x="6391876" y="3930340"/>
              <a:ext cx="2434277" cy="2693744"/>
            </a:xfrm>
            <a:prstGeom prst="rect">
              <a:avLst/>
            </a:prstGeom>
          </p:spPr>
        </p:pic>
        <p:sp>
          <p:nvSpPr>
            <p:cNvPr id="12" name="TextBox 11"/>
            <p:cNvSpPr txBox="1"/>
            <p:nvPr/>
          </p:nvSpPr>
          <p:spPr>
            <a:xfrm>
              <a:off x="4430821" y="4045857"/>
              <a:ext cx="2464136" cy="1200329"/>
            </a:xfrm>
            <a:prstGeom prst="rect">
              <a:avLst/>
            </a:prstGeom>
            <a:noFill/>
          </p:spPr>
          <p:txBody>
            <a:bodyPr wrap="none" rtlCol="0">
              <a:spAutoFit/>
            </a:bodyPr>
            <a:lstStyle/>
            <a:p>
              <a:r>
                <a:rPr lang="en-US" dirty="0">
                  <a:latin typeface="Consolas" charset="0"/>
                  <a:ea typeface="Consolas" charset="0"/>
                  <a:cs typeface="Consolas" charset="0"/>
                </a:rPr>
                <a:t>SELECT date as x, </a:t>
              </a:r>
            </a:p>
            <a:p>
              <a:r>
                <a:rPr lang="en-US" dirty="0">
                  <a:latin typeface="Consolas" charset="0"/>
                  <a:ea typeface="Consolas" charset="0"/>
                  <a:cs typeface="Consolas" charset="0"/>
                </a:rPr>
                <a:t>       sales as y</a:t>
              </a:r>
            </a:p>
            <a:p>
              <a:r>
                <a:rPr lang="en-US" dirty="0">
                  <a:latin typeface="Consolas" charset="0"/>
                  <a:ea typeface="Consolas" charset="0"/>
                  <a:cs typeface="Consolas" charset="0"/>
                </a:rPr>
                <a:t>  FROM sales </a:t>
              </a:r>
            </a:p>
            <a:p>
              <a:r>
                <a:rPr lang="en-US" dirty="0">
                  <a:latin typeface="Consolas" charset="0"/>
                  <a:ea typeface="Consolas" charset="0"/>
                  <a:cs typeface="Consolas" charset="0"/>
                </a:rPr>
                <a:t> WHERE </a:t>
              </a:r>
              <a:r>
                <a:rPr lang="en-US" dirty="0" err="1">
                  <a:latin typeface="Consolas" charset="0"/>
                  <a:ea typeface="Consolas" charset="0"/>
                  <a:cs typeface="Consolas" charset="0"/>
                </a:rPr>
                <a:t>cty</a:t>
              </a:r>
              <a:r>
                <a:rPr lang="en-US" dirty="0">
                  <a:latin typeface="Consolas" charset="0"/>
                  <a:ea typeface="Consolas" charset="0"/>
                  <a:cs typeface="Consolas" charset="0"/>
                </a:rPr>
                <a:t> = USA</a:t>
              </a:r>
            </a:p>
          </p:txBody>
        </p:sp>
      </p:grpSp>
      <p:grpSp>
        <p:nvGrpSpPr>
          <p:cNvPr id="73" name="Group 72"/>
          <p:cNvGrpSpPr/>
          <p:nvPr/>
        </p:nvGrpSpPr>
        <p:grpSpPr>
          <a:xfrm>
            <a:off x="2161901" y="4006331"/>
            <a:ext cx="1051475" cy="1116086"/>
            <a:chOff x="637900" y="5064168"/>
            <a:chExt cx="1051475" cy="1116086"/>
          </a:xfrm>
        </p:grpSpPr>
        <p:sp>
          <p:nvSpPr>
            <p:cNvPr id="74" name="TextBox 73"/>
            <p:cNvSpPr txBox="1"/>
            <p:nvPr/>
          </p:nvSpPr>
          <p:spPr>
            <a:xfrm>
              <a:off x="875894" y="5064168"/>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75" name="TextBox 74"/>
            <p:cNvSpPr txBox="1"/>
            <p:nvPr/>
          </p:nvSpPr>
          <p:spPr>
            <a:xfrm>
              <a:off x="637900" y="5780144"/>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76" name="TextBox 75"/>
            <p:cNvSpPr txBox="1"/>
            <p:nvPr/>
          </p:nvSpPr>
          <p:spPr>
            <a:xfrm>
              <a:off x="1337997" y="5780144"/>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cxnSp>
          <p:nvCxnSpPr>
            <p:cNvPr id="77" name="Straight Connector 76"/>
            <p:cNvCxnSpPr/>
            <p:nvPr/>
          </p:nvCxnSpPr>
          <p:spPr>
            <a:xfrm flipH="1">
              <a:off x="919708" y="5464278"/>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213487" y="5464278"/>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4023613" y="4006331"/>
            <a:ext cx="1207447" cy="1116086"/>
            <a:chOff x="2115935" y="5064168"/>
            <a:chExt cx="1207447" cy="1116086"/>
          </a:xfrm>
        </p:grpSpPr>
        <p:sp>
          <p:nvSpPr>
            <p:cNvPr id="80" name="TextBox 79"/>
            <p:cNvSpPr txBox="1"/>
            <p:nvPr/>
          </p:nvSpPr>
          <p:spPr>
            <a:xfrm>
              <a:off x="2490665" y="5064168"/>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81" name="TextBox 80"/>
            <p:cNvSpPr txBox="1"/>
            <p:nvPr/>
          </p:nvSpPr>
          <p:spPr>
            <a:xfrm>
              <a:off x="2115935" y="5780144"/>
              <a:ext cx="837089" cy="400110"/>
            </a:xfrm>
            <a:prstGeom prst="rect">
              <a:avLst/>
            </a:prstGeom>
            <a:noFill/>
          </p:spPr>
          <p:txBody>
            <a:bodyPr wrap="none" rtlCol="0">
              <a:spAutoFit/>
            </a:bodyPr>
            <a:lstStyle/>
            <a:p>
              <a:pPr marL="57150" algn="ctr"/>
              <a:r>
                <a:rPr lang="en-US" sz="2000" dirty="0">
                  <a:solidFill>
                    <a:srgbClr val="007EE4"/>
                  </a:solidFill>
                  <a:latin typeface="Gill Sans"/>
                  <a:cs typeface="Gill Sans"/>
                </a:rPr>
                <a:t>count</a:t>
              </a:r>
            </a:p>
          </p:txBody>
        </p:sp>
        <p:sp>
          <p:nvSpPr>
            <p:cNvPr id="82" name="TextBox 81"/>
            <p:cNvSpPr txBox="1"/>
            <p:nvPr/>
          </p:nvSpPr>
          <p:spPr>
            <a:xfrm>
              <a:off x="2952768" y="5780144"/>
              <a:ext cx="37061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b</a:t>
              </a:r>
            </a:p>
          </p:txBody>
        </p:sp>
        <p:cxnSp>
          <p:nvCxnSpPr>
            <p:cNvPr id="83" name="Straight Connector 82"/>
            <p:cNvCxnSpPr/>
            <p:nvPr/>
          </p:nvCxnSpPr>
          <p:spPr>
            <a:xfrm flipH="1">
              <a:off x="2534479" y="5464278"/>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828258" y="5464278"/>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931662" y="2985080"/>
            <a:ext cx="3592714" cy="400110"/>
            <a:chOff x="407662" y="4297747"/>
            <a:chExt cx="3592714" cy="400110"/>
          </a:xfrm>
        </p:grpSpPr>
        <p:sp>
          <p:nvSpPr>
            <p:cNvPr id="89" name="TextBox 88"/>
            <p:cNvSpPr txBox="1"/>
            <p:nvPr/>
          </p:nvSpPr>
          <p:spPr>
            <a:xfrm>
              <a:off x="407662" y="4297747"/>
              <a:ext cx="151195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1</a:t>
              </a:r>
              <a:r>
                <a:rPr lang="en-US" sz="2000" dirty="0">
                  <a:latin typeface="Consolas" charset="0"/>
                  <a:ea typeface="Consolas" charset="0"/>
                  <a:cs typeface="Consolas" charset="0"/>
                </a:rPr>
                <a:t>:avg(a)</a:t>
              </a:r>
            </a:p>
          </p:txBody>
        </p:sp>
        <p:sp>
          <p:nvSpPr>
            <p:cNvPr id="90" name="TextBox 89"/>
            <p:cNvSpPr txBox="1"/>
            <p:nvPr/>
          </p:nvSpPr>
          <p:spPr>
            <a:xfrm>
              <a:off x="2206294" y="4297747"/>
              <a:ext cx="179408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2</a:t>
              </a:r>
              <a:r>
                <a:rPr lang="en-US" sz="2000" dirty="0">
                  <a:latin typeface="Consolas" charset="0"/>
                  <a:ea typeface="Consolas" charset="0"/>
                  <a:cs typeface="Consolas" charset="0"/>
                </a:rPr>
                <a:t>:count(b)</a:t>
              </a:r>
            </a:p>
          </p:txBody>
        </p:sp>
      </p:grpSp>
      <p:sp>
        <p:nvSpPr>
          <p:cNvPr id="110" name="Content Placeholder 25"/>
          <p:cNvSpPr txBox="1">
            <a:spLocks/>
          </p:cNvSpPr>
          <p:nvPr/>
        </p:nvSpPr>
        <p:spPr>
          <a:xfrm>
            <a:off x="1981200" y="2155376"/>
            <a:ext cx="8229600" cy="1269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r>
              <a:rPr lang="en-US" sz="2600" dirty="0"/>
              <a:t>Queries modeled as Abstract Syntax Trees</a:t>
            </a:r>
            <a:endParaRPr lang="en-US" sz="2600" dirty="0">
              <a:solidFill>
                <a:schemeClr val="bg1">
                  <a:lumMod val="50000"/>
                </a:schemeClr>
              </a:solidFill>
              <a:sym typeface="Wingdings"/>
            </a:endParaRPr>
          </a:p>
        </p:txBody>
      </p:sp>
    </p:spTree>
    <p:extLst>
      <p:ext uri="{BB962C8B-B14F-4D97-AF65-F5344CB8AC3E}">
        <p14:creationId xmlns:p14="http://schemas.microsoft.com/office/powerpoint/2010/main" val="2248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Interactions as Query Transforms</a:t>
            </a:r>
          </a:p>
        </p:txBody>
      </p:sp>
      <p:grpSp>
        <p:nvGrpSpPr>
          <p:cNvPr id="79" name="Group 78">
            <a:extLst>
              <a:ext uri="{FF2B5EF4-FFF2-40B4-BE49-F238E27FC236}">
                <a16:creationId xmlns:a16="http://schemas.microsoft.com/office/drawing/2014/main" id="{F10CDA0A-151C-1546-9215-5E58F5259F39}"/>
              </a:ext>
            </a:extLst>
          </p:cNvPr>
          <p:cNvGrpSpPr/>
          <p:nvPr/>
        </p:nvGrpSpPr>
        <p:grpSpPr>
          <a:xfrm>
            <a:off x="2161901" y="4006334"/>
            <a:ext cx="1051475" cy="1116086"/>
            <a:chOff x="637900" y="5064168"/>
            <a:chExt cx="1051475" cy="1116086"/>
          </a:xfrm>
        </p:grpSpPr>
        <p:sp>
          <p:nvSpPr>
            <p:cNvPr id="80" name="TextBox 79">
              <a:extLst>
                <a:ext uri="{FF2B5EF4-FFF2-40B4-BE49-F238E27FC236}">
                  <a16:creationId xmlns:a16="http://schemas.microsoft.com/office/drawing/2014/main" id="{4B46AA06-A04E-DC4E-9254-20CA37690DB7}"/>
                </a:ext>
              </a:extLst>
            </p:cNvPr>
            <p:cNvSpPr txBox="1"/>
            <p:nvPr/>
          </p:nvSpPr>
          <p:spPr>
            <a:xfrm>
              <a:off x="875894" y="5064168"/>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81" name="TextBox 80">
              <a:extLst>
                <a:ext uri="{FF2B5EF4-FFF2-40B4-BE49-F238E27FC236}">
                  <a16:creationId xmlns:a16="http://schemas.microsoft.com/office/drawing/2014/main" id="{5CD87634-B689-1643-B722-BBADEBBA2F85}"/>
                </a:ext>
              </a:extLst>
            </p:cNvPr>
            <p:cNvSpPr txBox="1"/>
            <p:nvPr/>
          </p:nvSpPr>
          <p:spPr>
            <a:xfrm>
              <a:off x="637900" y="5780144"/>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82" name="TextBox 81">
              <a:extLst>
                <a:ext uri="{FF2B5EF4-FFF2-40B4-BE49-F238E27FC236}">
                  <a16:creationId xmlns:a16="http://schemas.microsoft.com/office/drawing/2014/main" id="{EBDF416A-692F-9B43-98F7-42ABA9688B32}"/>
                </a:ext>
              </a:extLst>
            </p:cNvPr>
            <p:cNvSpPr txBox="1"/>
            <p:nvPr/>
          </p:nvSpPr>
          <p:spPr>
            <a:xfrm>
              <a:off x="1337997" y="5780144"/>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cxnSp>
          <p:nvCxnSpPr>
            <p:cNvPr id="83" name="Straight Connector 82">
              <a:extLst>
                <a:ext uri="{FF2B5EF4-FFF2-40B4-BE49-F238E27FC236}">
                  <a16:creationId xmlns:a16="http://schemas.microsoft.com/office/drawing/2014/main" id="{0D493624-80DD-C444-83FB-8BFC98EAA102}"/>
                </a:ext>
              </a:extLst>
            </p:cNvPr>
            <p:cNvCxnSpPr/>
            <p:nvPr/>
          </p:nvCxnSpPr>
          <p:spPr>
            <a:xfrm flipH="1">
              <a:off x="919708" y="5464278"/>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989CFFC-D935-B040-A4A0-0CE7A7E8C45A}"/>
                </a:ext>
              </a:extLst>
            </p:cNvPr>
            <p:cNvCxnSpPr/>
            <p:nvPr/>
          </p:nvCxnSpPr>
          <p:spPr>
            <a:xfrm>
              <a:off x="1213487" y="5464278"/>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128EB870-4ACC-3142-81CC-CAC5EF6ECD8B}"/>
              </a:ext>
            </a:extLst>
          </p:cNvPr>
          <p:cNvGrpSpPr/>
          <p:nvPr/>
        </p:nvGrpSpPr>
        <p:grpSpPr>
          <a:xfrm>
            <a:off x="4023613" y="4006334"/>
            <a:ext cx="1207447" cy="1116086"/>
            <a:chOff x="2115935" y="5064168"/>
            <a:chExt cx="1207447" cy="1116086"/>
          </a:xfrm>
        </p:grpSpPr>
        <p:sp>
          <p:nvSpPr>
            <p:cNvPr id="86" name="TextBox 85">
              <a:extLst>
                <a:ext uri="{FF2B5EF4-FFF2-40B4-BE49-F238E27FC236}">
                  <a16:creationId xmlns:a16="http://schemas.microsoft.com/office/drawing/2014/main" id="{0805F174-2D6F-7845-ACE3-21CBF6B43BAA}"/>
                </a:ext>
              </a:extLst>
            </p:cNvPr>
            <p:cNvSpPr txBox="1"/>
            <p:nvPr/>
          </p:nvSpPr>
          <p:spPr>
            <a:xfrm>
              <a:off x="2490665" y="5064168"/>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87" name="TextBox 86">
              <a:extLst>
                <a:ext uri="{FF2B5EF4-FFF2-40B4-BE49-F238E27FC236}">
                  <a16:creationId xmlns:a16="http://schemas.microsoft.com/office/drawing/2014/main" id="{ACEADB85-3A91-0F40-8236-9669A408858C}"/>
                </a:ext>
              </a:extLst>
            </p:cNvPr>
            <p:cNvSpPr txBox="1"/>
            <p:nvPr/>
          </p:nvSpPr>
          <p:spPr>
            <a:xfrm>
              <a:off x="2115935" y="5780144"/>
              <a:ext cx="837089" cy="400110"/>
            </a:xfrm>
            <a:prstGeom prst="rect">
              <a:avLst/>
            </a:prstGeom>
            <a:noFill/>
          </p:spPr>
          <p:txBody>
            <a:bodyPr wrap="none" rtlCol="0">
              <a:spAutoFit/>
            </a:bodyPr>
            <a:lstStyle/>
            <a:p>
              <a:pPr marL="57150" algn="ctr"/>
              <a:r>
                <a:rPr lang="en-US" sz="2000" dirty="0">
                  <a:solidFill>
                    <a:srgbClr val="007EE4"/>
                  </a:solidFill>
                  <a:latin typeface="Gill Sans"/>
                  <a:cs typeface="Gill Sans"/>
                </a:rPr>
                <a:t>count</a:t>
              </a:r>
            </a:p>
          </p:txBody>
        </p:sp>
        <p:sp>
          <p:nvSpPr>
            <p:cNvPr id="88" name="TextBox 87">
              <a:extLst>
                <a:ext uri="{FF2B5EF4-FFF2-40B4-BE49-F238E27FC236}">
                  <a16:creationId xmlns:a16="http://schemas.microsoft.com/office/drawing/2014/main" id="{3F64581D-E86E-614E-89BD-574A0B7E75E6}"/>
                </a:ext>
              </a:extLst>
            </p:cNvPr>
            <p:cNvSpPr txBox="1"/>
            <p:nvPr/>
          </p:nvSpPr>
          <p:spPr>
            <a:xfrm>
              <a:off x="2952768" y="5780144"/>
              <a:ext cx="37061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b</a:t>
              </a:r>
            </a:p>
          </p:txBody>
        </p:sp>
        <p:cxnSp>
          <p:nvCxnSpPr>
            <p:cNvPr id="89" name="Straight Connector 88">
              <a:extLst>
                <a:ext uri="{FF2B5EF4-FFF2-40B4-BE49-F238E27FC236}">
                  <a16:creationId xmlns:a16="http://schemas.microsoft.com/office/drawing/2014/main" id="{3907733C-BCAF-9D42-8452-B920C6D42C4B}"/>
                </a:ext>
              </a:extLst>
            </p:cNvPr>
            <p:cNvCxnSpPr/>
            <p:nvPr/>
          </p:nvCxnSpPr>
          <p:spPr>
            <a:xfrm flipH="1">
              <a:off x="2534479" y="5464278"/>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0F3A3BA-8FD1-3D49-85EF-C3C5DB447D01}"/>
                </a:ext>
              </a:extLst>
            </p:cNvPr>
            <p:cNvCxnSpPr/>
            <p:nvPr/>
          </p:nvCxnSpPr>
          <p:spPr>
            <a:xfrm>
              <a:off x="2828258" y="5464278"/>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91" name="Curved Connector 90">
            <a:extLst>
              <a:ext uri="{FF2B5EF4-FFF2-40B4-BE49-F238E27FC236}">
                <a16:creationId xmlns:a16="http://schemas.microsoft.com/office/drawing/2014/main" id="{8D2FFAAB-5F13-D94A-9CB8-CE43D434B726}"/>
              </a:ext>
            </a:extLst>
          </p:cNvPr>
          <p:cNvCxnSpPr>
            <a:stCxn id="81" idx="2"/>
            <a:endCxn id="87" idx="2"/>
          </p:cNvCxnSpPr>
          <p:nvPr/>
        </p:nvCxnSpPr>
        <p:spPr>
          <a:xfrm rot="16200000" flipH="1">
            <a:off x="3442932" y="4123196"/>
            <a:ext cx="12700" cy="1998449"/>
          </a:xfrm>
          <a:prstGeom prst="curvedConnector3">
            <a:avLst>
              <a:gd name="adj1" fmla="val 1800000"/>
            </a:avLst>
          </a:prstGeom>
          <a:ln w="38100">
            <a:solidFill>
              <a:srgbClr val="007EE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Curved Connector 91">
            <a:extLst>
              <a:ext uri="{FF2B5EF4-FFF2-40B4-BE49-F238E27FC236}">
                <a16:creationId xmlns:a16="http://schemas.microsoft.com/office/drawing/2014/main" id="{1D48DC82-F692-FD40-8926-D49E904C2FF0}"/>
              </a:ext>
            </a:extLst>
          </p:cNvPr>
          <p:cNvCxnSpPr>
            <a:stCxn id="82" idx="2"/>
            <a:endCxn id="88" idx="2"/>
          </p:cNvCxnSpPr>
          <p:nvPr/>
        </p:nvCxnSpPr>
        <p:spPr>
          <a:xfrm rot="16200000" flipH="1">
            <a:off x="4041719" y="4118387"/>
            <a:ext cx="12700" cy="2008066"/>
          </a:xfrm>
          <a:prstGeom prst="curvedConnector3">
            <a:avLst>
              <a:gd name="adj1" fmla="val 1800000"/>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Curved Connector 92">
            <a:extLst>
              <a:ext uri="{FF2B5EF4-FFF2-40B4-BE49-F238E27FC236}">
                <a16:creationId xmlns:a16="http://schemas.microsoft.com/office/drawing/2014/main" id="{D4623A52-5D48-384D-9C6C-4D337BC64564}"/>
              </a:ext>
            </a:extLst>
          </p:cNvPr>
          <p:cNvCxnSpPr>
            <a:stCxn id="80" idx="0"/>
            <a:endCxn id="86" idx="0"/>
          </p:cNvCxnSpPr>
          <p:nvPr/>
        </p:nvCxnSpPr>
        <p:spPr>
          <a:xfrm rot="5400000" flipH="1" flipV="1">
            <a:off x="3736711" y="3007110"/>
            <a:ext cx="12700" cy="1998448"/>
          </a:xfrm>
          <a:prstGeom prst="curvedConnector3">
            <a:avLst>
              <a:gd name="adj1" fmla="val 1800000"/>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sp>
        <p:nvSpPr>
          <p:cNvPr id="94" name="Content Placeholder 25">
            <a:extLst>
              <a:ext uri="{FF2B5EF4-FFF2-40B4-BE49-F238E27FC236}">
                <a16:creationId xmlns:a16="http://schemas.microsoft.com/office/drawing/2014/main" id="{2A483F0F-4EC8-EE43-9E8A-0FC6680D63C1}"/>
              </a:ext>
            </a:extLst>
          </p:cNvPr>
          <p:cNvSpPr txBox="1">
            <a:spLocks/>
          </p:cNvSpPr>
          <p:nvPr/>
        </p:nvSpPr>
        <p:spPr>
          <a:xfrm>
            <a:off x="1981200" y="2155379"/>
            <a:ext cx="8229600" cy="1269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r>
              <a:rPr lang="en-US" sz="2600" dirty="0"/>
              <a:t>Mine for </a:t>
            </a:r>
            <a:r>
              <a:rPr lang="en-US" sz="2600" i="1" dirty="0"/>
              <a:t>interactions</a:t>
            </a:r>
            <a:r>
              <a:rPr lang="en-US" sz="2600" dirty="0"/>
              <a:t> in log</a:t>
            </a:r>
          </a:p>
        </p:txBody>
      </p:sp>
      <p:grpSp>
        <p:nvGrpSpPr>
          <p:cNvPr id="95" name="Group 94">
            <a:extLst>
              <a:ext uri="{FF2B5EF4-FFF2-40B4-BE49-F238E27FC236}">
                <a16:creationId xmlns:a16="http://schemas.microsoft.com/office/drawing/2014/main" id="{1D3C920F-F066-A940-9310-6651446553A4}"/>
              </a:ext>
            </a:extLst>
          </p:cNvPr>
          <p:cNvGrpSpPr/>
          <p:nvPr/>
        </p:nvGrpSpPr>
        <p:grpSpPr>
          <a:xfrm>
            <a:off x="1931662" y="2985083"/>
            <a:ext cx="3592714" cy="400110"/>
            <a:chOff x="407662" y="4297747"/>
            <a:chExt cx="3592714" cy="400110"/>
          </a:xfrm>
        </p:grpSpPr>
        <p:sp>
          <p:nvSpPr>
            <p:cNvPr id="96" name="TextBox 95">
              <a:extLst>
                <a:ext uri="{FF2B5EF4-FFF2-40B4-BE49-F238E27FC236}">
                  <a16:creationId xmlns:a16="http://schemas.microsoft.com/office/drawing/2014/main" id="{DEAFC9C8-37D8-FB45-BCFB-8F6C36947042}"/>
                </a:ext>
              </a:extLst>
            </p:cNvPr>
            <p:cNvSpPr txBox="1"/>
            <p:nvPr/>
          </p:nvSpPr>
          <p:spPr>
            <a:xfrm>
              <a:off x="407662" y="4297747"/>
              <a:ext cx="151195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1</a:t>
              </a:r>
              <a:r>
                <a:rPr lang="en-US" sz="2000" dirty="0">
                  <a:latin typeface="Consolas" charset="0"/>
                  <a:ea typeface="Consolas" charset="0"/>
                  <a:cs typeface="Consolas" charset="0"/>
                </a:rPr>
                <a:t>:avg(a)</a:t>
              </a:r>
            </a:p>
          </p:txBody>
        </p:sp>
        <p:sp>
          <p:nvSpPr>
            <p:cNvPr id="97" name="TextBox 96">
              <a:extLst>
                <a:ext uri="{FF2B5EF4-FFF2-40B4-BE49-F238E27FC236}">
                  <a16:creationId xmlns:a16="http://schemas.microsoft.com/office/drawing/2014/main" id="{50C20CA4-3401-3D4A-B39E-1F21E950A7A5}"/>
                </a:ext>
              </a:extLst>
            </p:cNvPr>
            <p:cNvSpPr txBox="1"/>
            <p:nvPr/>
          </p:nvSpPr>
          <p:spPr>
            <a:xfrm>
              <a:off x="2206294" y="4297747"/>
              <a:ext cx="179408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2</a:t>
              </a:r>
              <a:r>
                <a:rPr lang="en-US" sz="2000" dirty="0">
                  <a:latin typeface="Consolas" charset="0"/>
                  <a:ea typeface="Consolas" charset="0"/>
                  <a:cs typeface="Consolas" charset="0"/>
                </a:rPr>
                <a:t>:count(b)</a:t>
              </a:r>
            </a:p>
          </p:txBody>
        </p:sp>
      </p:grpSp>
    </p:spTree>
    <p:extLst>
      <p:ext uri="{BB962C8B-B14F-4D97-AF65-F5344CB8AC3E}">
        <p14:creationId xmlns:p14="http://schemas.microsoft.com/office/powerpoint/2010/main" val="64545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Interactions as Query Transforms</a:t>
            </a:r>
          </a:p>
        </p:txBody>
      </p:sp>
      <p:sp>
        <p:nvSpPr>
          <p:cNvPr id="94" name="Content Placeholder 25">
            <a:extLst>
              <a:ext uri="{FF2B5EF4-FFF2-40B4-BE49-F238E27FC236}">
                <a16:creationId xmlns:a16="http://schemas.microsoft.com/office/drawing/2014/main" id="{2A483F0F-4EC8-EE43-9E8A-0FC6680D63C1}"/>
              </a:ext>
            </a:extLst>
          </p:cNvPr>
          <p:cNvSpPr txBox="1">
            <a:spLocks/>
          </p:cNvSpPr>
          <p:nvPr/>
        </p:nvSpPr>
        <p:spPr>
          <a:xfrm>
            <a:off x="1981200" y="2155379"/>
            <a:ext cx="8229600" cy="1269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r>
              <a:rPr lang="en-US" sz="2600" dirty="0"/>
              <a:t>Mine for </a:t>
            </a:r>
            <a:r>
              <a:rPr lang="en-US" sz="2600" i="1" dirty="0"/>
              <a:t>interactions</a:t>
            </a:r>
            <a:r>
              <a:rPr lang="en-US" sz="2600" dirty="0"/>
              <a:t> in log</a:t>
            </a:r>
          </a:p>
        </p:txBody>
      </p:sp>
      <p:grpSp>
        <p:nvGrpSpPr>
          <p:cNvPr id="95" name="Group 94">
            <a:extLst>
              <a:ext uri="{FF2B5EF4-FFF2-40B4-BE49-F238E27FC236}">
                <a16:creationId xmlns:a16="http://schemas.microsoft.com/office/drawing/2014/main" id="{1D3C920F-F066-A940-9310-6651446553A4}"/>
              </a:ext>
            </a:extLst>
          </p:cNvPr>
          <p:cNvGrpSpPr/>
          <p:nvPr/>
        </p:nvGrpSpPr>
        <p:grpSpPr>
          <a:xfrm>
            <a:off x="1931662" y="2985083"/>
            <a:ext cx="3592714" cy="400110"/>
            <a:chOff x="407662" y="4297747"/>
            <a:chExt cx="3592714" cy="400110"/>
          </a:xfrm>
        </p:grpSpPr>
        <p:sp>
          <p:nvSpPr>
            <p:cNvPr id="96" name="TextBox 95">
              <a:extLst>
                <a:ext uri="{FF2B5EF4-FFF2-40B4-BE49-F238E27FC236}">
                  <a16:creationId xmlns:a16="http://schemas.microsoft.com/office/drawing/2014/main" id="{DEAFC9C8-37D8-FB45-BCFB-8F6C36947042}"/>
                </a:ext>
              </a:extLst>
            </p:cNvPr>
            <p:cNvSpPr txBox="1"/>
            <p:nvPr/>
          </p:nvSpPr>
          <p:spPr>
            <a:xfrm>
              <a:off x="407662" y="4297747"/>
              <a:ext cx="151195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1</a:t>
              </a:r>
              <a:r>
                <a:rPr lang="en-US" sz="2000" dirty="0">
                  <a:latin typeface="Consolas" charset="0"/>
                  <a:ea typeface="Consolas" charset="0"/>
                  <a:cs typeface="Consolas" charset="0"/>
                </a:rPr>
                <a:t>:avg(a)</a:t>
              </a:r>
            </a:p>
          </p:txBody>
        </p:sp>
        <p:sp>
          <p:nvSpPr>
            <p:cNvPr id="97" name="TextBox 96">
              <a:extLst>
                <a:ext uri="{FF2B5EF4-FFF2-40B4-BE49-F238E27FC236}">
                  <a16:creationId xmlns:a16="http://schemas.microsoft.com/office/drawing/2014/main" id="{50C20CA4-3401-3D4A-B39E-1F21E950A7A5}"/>
                </a:ext>
              </a:extLst>
            </p:cNvPr>
            <p:cNvSpPr txBox="1"/>
            <p:nvPr/>
          </p:nvSpPr>
          <p:spPr>
            <a:xfrm>
              <a:off x="2206294" y="4297747"/>
              <a:ext cx="1794082" cy="400110"/>
            </a:xfrm>
            <a:prstGeom prst="rect">
              <a:avLst/>
            </a:prstGeom>
            <a:noFill/>
          </p:spPr>
          <p:txBody>
            <a:bodyPr wrap="none" rtlCol="0">
              <a:spAutoFit/>
            </a:bodyPr>
            <a:lstStyle/>
            <a:p>
              <a:pPr marL="57150" algn="ctr"/>
              <a:r>
                <a:rPr lang="en-US" sz="2000" dirty="0">
                  <a:latin typeface="Consolas" charset="0"/>
                  <a:ea typeface="Consolas" charset="0"/>
                  <a:cs typeface="Consolas" charset="0"/>
                </a:rPr>
                <a:t>q</a:t>
              </a:r>
              <a:r>
                <a:rPr lang="en-US" sz="2000" baseline="-25000" dirty="0">
                  <a:latin typeface="Consolas" charset="0"/>
                  <a:ea typeface="Consolas" charset="0"/>
                  <a:cs typeface="Consolas" charset="0"/>
                </a:rPr>
                <a:t>2</a:t>
              </a:r>
              <a:r>
                <a:rPr lang="en-US" sz="2000" dirty="0">
                  <a:latin typeface="Consolas" charset="0"/>
                  <a:ea typeface="Consolas" charset="0"/>
                  <a:cs typeface="Consolas" charset="0"/>
                </a:rPr>
                <a:t>:count(b)</a:t>
              </a:r>
            </a:p>
          </p:txBody>
        </p:sp>
      </p:grpSp>
      <p:sp>
        <p:nvSpPr>
          <p:cNvPr id="87" name="TextBox 86">
            <a:extLst>
              <a:ext uri="{FF2B5EF4-FFF2-40B4-BE49-F238E27FC236}">
                <a16:creationId xmlns:a16="http://schemas.microsoft.com/office/drawing/2014/main" id="{ACEADB85-3A91-0F40-8236-9669A408858C}"/>
              </a:ext>
            </a:extLst>
          </p:cNvPr>
          <p:cNvSpPr txBox="1"/>
          <p:nvPr/>
        </p:nvSpPr>
        <p:spPr>
          <a:xfrm>
            <a:off x="4234944" y="5313779"/>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sp>
        <p:nvSpPr>
          <p:cNvPr id="88" name="TextBox 87">
            <a:extLst>
              <a:ext uri="{FF2B5EF4-FFF2-40B4-BE49-F238E27FC236}">
                <a16:creationId xmlns:a16="http://schemas.microsoft.com/office/drawing/2014/main" id="{3F64581D-E86E-614E-89BD-574A0B7E75E6}"/>
              </a:ext>
            </a:extLst>
          </p:cNvPr>
          <p:cNvSpPr txBox="1"/>
          <p:nvPr/>
        </p:nvSpPr>
        <p:spPr>
          <a:xfrm>
            <a:off x="4828922" y="5313779"/>
            <a:ext cx="37061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b</a:t>
            </a:r>
          </a:p>
        </p:txBody>
      </p:sp>
      <p:cxnSp>
        <p:nvCxnSpPr>
          <p:cNvPr id="89" name="Straight Connector 88">
            <a:extLst>
              <a:ext uri="{FF2B5EF4-FFF2-40B4-BE49-F238E27FC236}">
                <a16:creationId xmlns:a16="http://schemas.microsoft.com/office/drawing/2014/main" id="{3907733C-BCAF-9D42-8452-B920C6D42C4B}"/>
              </a:ext>
            </a:extLst>
          </p:cNvPr>
          <p:cNvCxnSpPr/>
          <p:nvPr/>
        </p:nvCxnSpPr>
        <p:spPr>
          <a:xfrm flipH="1">
            <a:off x="4410633" y="4997913"/>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0F3A3BA-8FD1-3D49-85EF-C3C5DB447D01}"/>
              </a:ext>
            </a:extLst>
          </p:cNvPr>
          <p:cNvCxnSpPr/>
          <p:nvPr/>
        </p:nvCxnSpPr>
        <p:spPr>
          <a:xfrm>
            <a:off x="4704412" y="4997913"/>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8B04CA5-9F35-CA4D-8885-B335ABAB6E09}"/>
              </a:ext>
            </a:extLst>
          </p:cNvPr>
          <p:cNvSpPr txBox="1"/>
          <p:nvPr/>
        </p:nvSpPr>
        <p:spPr>
          <a:xfrm>
            <a:off x="4256713" y="4686238"/>
            <a:ext cx="966996" cy="369332"/>
          </a:xfrm>
          <a:prstGeom prst="rect">
            <a:avLst/>
          </a:prstGeom>
          <a:noFill/>
        </p:spPr>
        <p:txBody>
          <a:bodyPr wrap="none" rtlCol="0">
            <a:spAutoFit/>
          </a:bodyPr>
          <a:lstStyle/>
          <a:p>
            <a:pPr algn="ctr"/>
            <a:r>
              <a:rPr lang="en-US" dirty="0"/>
              <a:t>ANY:$1</a:t>
            </a:r>
          </a:p>
        </p:txBody>
      </p:sp>
      <p:sp>
        <p:nvSpPr>
          <p:cNvPr id="3" name="TextBox 2">
            <a:extLst>
              <a:ext uri="{FF2B5EF4-FFF2-40B4-BE49-F238E27FC236}">
                <a16:creationId xmlns:a16="http://schemas.microsoft.com/office/drawing/2014/main" id="{0C8FC8A8-8B19-3444-8A9F-C48D46DD2FF4}"/>
              </a:ext>
            </a:extLst>
          </p:cNvPr>
          <p:cNvSpPr txBox="1"/>
          <p:nvPr/>
        </p:nvSpPr>
        <p:spPr>
          <a:xfrm>
            <a:off x="2245975" y="4609747"/>
            <a:ext cx="966996" cy="369332"/>
          </a:xfrm>
          <a:prstGeom prst="rect">
            <a:avLst/>
          </a:prstGeom>
          <a:noFill/>
        </p:spPr>
        <p:txBody>
          <a:bodyPr wrap="none" rtlCol="0">
            <a:spAutoFit/>
          </a:bodyPr>
          <a:lstStyle/>
          <a:p>
            <a:pPr algn="ctr"/>
            <a:r>
              <a:rPr lang="en-US" dirty="0"/>
              <a:t>ANY:$0</a:t>
            </a:r>
          </a:p>
        </p:txBody>
      </p:sp>
      <p:sp>
        <p:nvSpPr>
          <p:cNvPr id="24" name="TextBox 23">
            <a:extLst>
              <a:ext uri="{FF2B5EF4-FFF2-40B4-BE49-F238E27FC236}">
                <a16:creationId xmlns:a16="http://schemas.microsoft.com/office/drawing/2014/main" id="{D61FB4E0-2250-ED4F-866C-B125C2C0D870}"/>
              </a:ext>
            </a:extLst>
          </p:cNvPr>
          <p:cNvSpPr txBox="1"/>
          <p:nvPr/>
        </p:nvSpPr>
        <p:spPr>
          <a:xfrm>
            <a:off x="2144402" y="5291076"/>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25" name="TextBox 24">
            <a:extLst>
              <a:ext uri="{FF2B5EF4-FFF2-40B4-BE49-F238E27FC236}">
                <a16:creationId xmlns:a16="http://schemas.microsoft.com/office/drawing/2014/main" id="{3C9E22A7-AC26-6A45-A101-2249FA494451}"/>
              </a:ext>
            </a:extLst>
          </p:cNvPr>
          <p:cNvSpPr txBox="1"/>
          <p:nvPr/>
        </p:nvSpPr>
        <p:spPr>
          <a:xfrm>
            <a:off x="2601644" y="5291076"/>
            <a:ext cx="837089" cy="400110"/>
          </a:xfrm>
          <a:prstGeom prst="rect">
            <a:avLst/>
          </a:prstGeom>
          <a:noFill/>
        </p:spPr>
        <p:txBody>
          <a:bodyPr wrap="none" rtlCol="0">
            <a:spAutoFit/>
          </a:bodyPr>
          <a:lstStyle/>
          <a:p>
            <a:pPr marL="57150" algn="ctr"/>
            <a:r>
              <a:rPr lang="en-US" sz="2000" dirty="0">
                <a:solidFill>
                  <a:srgbClr val="0070C0"/>
                </a:solidFill>
                <a:latin typeface="Gill Sans"/>
                <a:cs typeface="Gill Sans"/>
              </a:rPr>
              <a:t>count</a:t>
            </a:r>
          </a:p>
        </p:txBody>
      </p:sp>
      <p:cxnSp>
        <p:nvCxnSpPr>
          <p:cNvPr id="26" name="Straight Connector 25">
            <a:extLst>
              <a:ext uri="{FF2B5EF4-FFF2-40B4-BE49-F238E27FC236}">
                <a16:creationId xmlns:a16="http://schemas.microsoft.com/office/drawing/2014/main" id="{480F8D40-6B1F-E948-BA39-2C001D09E342}"/>
              </a:ext>
            </a:extLst>
          </p:cNvPr>
          <p:cNvCxnSpPr/>
          <p:nvPr/>
        </p:nvCxnSpPr>
        <p:spPr>
          <a:xfrm flipH="1">
            <a:off x="2426210" y="4975210"/>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36DE77E-7F51-3B40-95AB-8C203E0A6CFF}"/>
              </a:ext>
            </a:extLst>
          </p:cNvPr>
          <p:cNvCxnSpPr/>
          <p:nvPr/>
        </p:nvCxnSpPr>
        <p:spPr>
          <a:xfrm>
            <a:off x="2719989" y="4975210"/>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DCF5723-1A3E-2D46-99E5-FB59736225A3}"/>
              </a:ext>
            </a:extLst>
          </p:cNvPr>
          <p:cNvCxnSpPr>
            <a:cxnSpLocks/>
            <a:stCxn id="45" idx="2"/>
            <a:endCxn id="3" idx="0"/>
          </p:cNvCxnSpPr>
          <p:nvPr/>
        </p:nvCxnSpPr>
        <p:spPr>
          <a:xfrm flipH="1">
            <a:off x="2729473" y="4406444"/>
            <a:ext cx="938143" cy="203303"/>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C79-C172-6945-9432-179CB3EAB573}"/>
              </a:ext>
            </a:extLst>
          </p:cNvPr>
          <p:cNvCxnSpPr>
            <a:cxnSpLocks/>
            <a:stCxn id="45" idx="2"/>
            <a:endCxn id="2" idx="0"/>
          </p:cNvCxnSpPr>
          <p:nvPr/>
        </p:nvCxnSpPr>
        <p:spPr>
          <a:xfrm>
            <a:off x="3667616" y="4406444"/>
            <a:ext cx="1072595" cy="279794"/>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A269CDDC-46F9-7B46-9C2B-FB50843C1B1F}"/>
              </a:ext>
            </a:extLst>
          </p:cNvPr>
          <p:cNvGrpSpPr/>
          <p:nvPr/>
        </p:nvGrpSpPr>
        <p:grpSpPr>
          <a:xfrm>
            <a:off x="8662583" y="4128195"/>
            <a:ext cx="1051475" cy="1116086"/>
            <a:chOff x="637900" y="5064168"/>
            <a:chExt cx="1051475" cy="1116086"/>
          </a:xfrm>
        </p:grpSpPr>
        <p:sp>
          <p:nvSpPr>
            <p:cNvPr id="39" name="TextBox 38">
              <a:extLst>
                <a:ext uri="{FF2B5EF4-FFF2-40B4-BE49-F238E27FC236}">
                  <a16:creationId xmlns:a16="http://schemas.microsoft.com/office/drawing/2014/main" id="{90038F7B-3F83-2249-8934-F8E44954EA81}"/>
                </a:ext>
              </a:extLst>
            </p:cNvPr>
            <p:cNvSpPr txBox="1"/>
            <p:nvPr/>
          </p:nvSpPr>
          <p:spPr>
            <a:xfrm>
              <a:off x="875894" y="5064168"/>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40" name="TextBox 39">
              <a:extLst>
                <a:ext uri="{FF2B5EF4-FFF2-40B4-BE49-F238E27FC236}">
                  <a16:creationId xmlns:a16="http://schemas.microsoft.com/office/drawing/2014/main" id="{314D7DCE-9E1C-2740-AF07-1C7A82741896}"/>
                </a:ext>
              </a:extLst>
            </p:cNvPr>
            <p:cNvSpPr txBox="1"/>
            <p:nvPr/>
          </p:nvSpPr>
          <p:spPr>
            <a:xfrm>
              <a:off x="637900" y="5780144"/>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41" name="TextBox 40">
              <a:extLst>
                <a:ext uri="{FF2B5EF4-FFF2-40B4-BE49-F238E27FC236}">
                  <a16:creationId xmlns:a16="http://schemas.microsoft.com/office/drawing/2014/main" id="{27D8DA33-C237-0E46-8F9D-2916C6DC4B26}"/>
                </a:ext>
              </a:extLst>
            </p:cNvPr>
            <p:cNvSpPr txBox="1"/>
            <p:nvPr/>
          </p:nvSpPr>
          <p:spPr>
            <a:xfrm>
              <a:off x="1337997" y="5780144"/>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cxnSp>
          <p:nvCxnSpPr>
            <p:cNvPr id="42" name="Straight Connector 41">
              <a:extLst>
                <a:ext uri="{FF2B5EF4-FFF2-40B4-BE49-F238E27FC236}">
                  <a16:creationId xmlns:a16="http://schemas.microsoft.com/office/drawing/2014/main" id="{9D5E7DBD-AAB5-744F-8BF7-F8B77F51CDA0}"/>
                </a:ext>
              </a:extLst>
            </p:cNvPr>
            <p:cNvCxnSpPr/>
            <p:nvPr/>
          </p:nvCxnSpPr>
          <p:spPr>
            <a:xfrm flipH="1">
              <a:off x="919708" y="5464278"/>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1703757-F708-3F4B-A6C0-D08B3D841CAA}"/>
                </a:ext>
              </a:extLst>
            </p:cNvPr>
            <p:cNvCxnSpPr/>
            <p:nvPr/>
          </p:nvCxnSpPr>
          <p:spPr>
            <a:xfrm>
              <a:off x="1213487" y="5464278"/>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8C92C0D8-5B1F-AA49-8791-6DD4BC7C0BA5}"/>
              </a:ext>
            </a:extLst>
          </p:cNvPr>
          <p:cNvSpPr txBox="1"/>
          <p:nvPr/>
        </p:nvSpPr>
        <p:spPr>
          <a:xfrm>
            <a:off x="5552139" y="4409239"/>
            <a:ext cx="2882520" cy="461665"/>
          </a:xfrm>
          <a:prstGeom prst="rect">
            <a:avLst/>
          </a:prstGeom>
          <a:noFill/>
        </p:spPr>
        <p:txBody>
          <a:bodyPr wrap="none" rtlCol="0">
            <a:spAutoFit/>
          </a:bodyPr>
          <a:lstStyle/>
          <a:p>
            <a:r>
              <a:rPr lang="en-US" sz="2400" dirty="0"/>
              <a:t>+   { $0: 0, $1: 0 }  =</a:t>
            </a:r>
          </a:p>
        </p:txBody>
      </p:sp>
      <p:sp>
        <p:nvSpPr>
          <p:cNvPr id="45" name="TextBox 44">
            <a:extLst>
              <a:ext uri="{FF2B5EF4-FFF2-40B4-BE49-F238E27FC236}">
                <a16:creationId xmlns:a16="http://schemas.microsoft.com/office/drawing/2014/main" id="{9E5736BB-9035-0A4F-81B9-F6C52555E757}"/>
              </a:ext>
            </a:extLst>
          </p:cNvPr>
          <p:cNvSpPr txBox="1"/>
          <p:nvPr/>
        </p:nvSpPr>
        <p:spPr>
          <a:xfrm>
            <a:off x="3330023" y="4006334"/>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15" name="TextBox 14">
            <a:extLst>
              <a:ext uri="{FF2B5EF4-FFF2-40B4-BE49-F238E27FC236}">
                <a16:creationId xmlns:a16="http://schemas.microsoft.com/office/drawing/2014/main" id="{1B519352-0546-E84B-806C-81AC142A6C04}"/>
              </a:ext>
            </a:extLst>
          </p:cNvPr>
          <p:cNvSpPr txBox="1"/>
          <p:nvPr/>
        </p:nvSpPr>
        <p:spPr>
          <a:xfrm>
            <a:off x="3198544" y="6187849"/>
            <a:ext cx="885820" cy="369332"/>
          </a:xfrm>
          <a:prstGeom prst="rect">
            <a:avLst/>
          </a:prstGeom>
          <a:noFill/>
        </p:spPr>
        <p:txBody>
          <a:bodyPr wrap="none" rtlCol="0">
            <a:spAutoFit/>
          </a:bodyPr>
          <a:lstStyle/>
          <a:p>
            <a:r>
              <a:rPr lang="en-US" dirty="0" err="1"/>
              <a:t>difftree</a:t>
            </a:r>
            <a:endParaRPr lang="en-US" dirty="0"/>
          </a:p>
        </p:txBody>
      </p:sp>
    </p:spTree>
    <p:extLst>
      <p:ext uri="{BB962C8B-B14F-4D97-AF65-F5344CB8AC3E}">
        <p14:creationId xmlns:p14="http://schemas.microsoft.com/office/powerpoint/2010/main" val="34276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E545-1C61-8B4A-B137-40E331B490E3}"/>
              </a:ext>
            </a:extLst>
          </p:cNvPr>
          <p:cNvSpPr>
            <a:spLocks noGrp="1"/>
          </p:cNvSpPr>
          <p:nvPr>
            <p:ph type="title"/>
          </p:nvPr>
        </p:nvSpPr>
        <p:spPr/>
        <p:txBody>
          <a:bodyPr/>
          <a:lstStyle/>
          <a:p>
            <a:r>
              <a:rPr lang="en-US" dirty="0"/>
              <a:t>https://</a:t>
            </a:r>
            <a:r>
              <a:rPr lang="en-US" dirty="0" err="1"/>
              <a:t>cudbg.github.io</a:t>
            </a:r>
            <a:r>
              <a:rPr lang="en-US" dirty="0"/>
              <a:t>/summer20/</a:t>
            </a:r>
          </a:p>
        </p:txBody>
      </p:sp>
      <p:sp>
        <p:nvSpPr>
          <p:cNvPr id="4" name="Rectangle 3">
            <a:extLst>
              <a:ext uri="{FF2B5EF4-FFF2-40B4-BE49-F238E27FC236}">
                <a16:creationId xmlns:a16="http://schemas.microsoft.com/office/drawing/2014/main" id="{1F1792F0-947F-8448-B7DE-2BDDBFAF7EA1}"/>
              </a:ext>
            </a:extLst>
          </p:cNvPr>
          <p:cNvSpPr/>
          <p:nvPr/>
        </p:nvSpPr>
        <p:spPr>
          <a:xfrm>
            <a:off x="4104996" y="1996210"/>
            <a:ext cx="2273674" cy="9493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 –credit course</a:t>
            </a:r>
          </a:p>
        </p:txBody>
      </p:sp>
      <p:sp>
        <p:nvSpPr>
          <p:cNvPr id="5" name="Rectangle 4">
            <a:extLst>
              <a:ext uri="{FF2B5EF4-FFF2-40B4-BE49-F238E27FC236}">
                <a16:creationId xmlns:a16="http://schemas.microsoft.com/office/drawing/2014/main" id="{264CB126-429C-8447-9FC4-6526DC032952}"/>
              </a:ext>
            </a:extLst>
          </p:cNvPr>
          <p:cNvSpPr/>
          <p:nvPr/>
        </p:nvSpPr>
        <p:spPr>
          <a:xfrm>
            <a:off x="1613929" y="3675645"/>
            <a:ext cx="2273674" cy="9493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Khameleon</a:t>
            </a:r>
            <a:endParaRPr lang="en-US" sz="2400" dirty="0">
              <a:solidFill>
                <a:schemeClr val="tx1"/>
              </a:solidFill>
            </a:endParaRPr>
          </a:p>
        </p:txBody>
      </p:sp>
      <p:sp>
        <p:nvSpPr>
          <p:cNvPr id="6" name="Rectangle 5">
            <a:extLst>
              <a:ext uri="{FF2B5EF4-FFF2-40B4-BE49-F238E27FC236}">
                <a16:creationId xmlns:a16="http://schemas.microsoft.com/office/drawing/2014/main" id="{2DCF8F43-F48A-C141-8C4E-AD76A3F32633}"/>
              </a:ext>
            </a:extLst>
          </p:cNvPr>
          <p:cNvSpPr/>
          <p:nvPr/>
        </p:nvSpPr>
        <p:spPr>
          <a:xfrm>
            <a:off x="6596063" y="3675645"/>
            <a:ext cx="2273674" cy="9493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Precision Interfaces</a:t>
            </a:r>
          </a:p>
        </p:txBody>
      </p:sp>
      <p:sp>
        <p:nvSpPr>
          <p:cNvPr id="9" name="Rectangle 8">
            <a:extLst>
              <a:ext uri="{FF2B5EF4-FFF2-40B4-BE49-F238E27FC236}">
                <a16:creationId xmlns:a16="http://schemas.microsoft.com/office/drawing/2014/main" id="{FC1F09DA-25D8-FF47-8F8D-BF1C7C613A05}"/>
              </a:ext>
            </a:extLst>
          </p:cNvPr>
          <p:cNvSpPr/>
          <p:nvPr/>
        </p:nvSpPr>
        <p:spPr>
          <a:xfrm>
            <a:off x="589995"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1</a:t>
            </a:r>
          </a:p>
        </p:txBody>
      </p:sp>
      <p:sp>
        <p:nvSpPr>
          <p:cNvPr id="10" name="Rectangle 9">
            <a:extLst>
              <a:ext uri="{FF2B5EF4-FFF2-40B4-BE49-F238E27FC236}">
                <a16:creationId xmlns:a16="http://schemas.microsoft.com/office/drawing/2014/main" id="{8CE31CE6-131F-CA41-837D-9691AE53BA93}"/>
              </a:ext>
            </a:extLst>
          </p:cNvPr>
          <p:cNvSpPr/>
          <p:nvPr/>
        </p:nvSpPr>
        <p:spPr>
          <a:xfrm>
            <a:off x="3081062"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2</a:t>
            </a:r>
          </a:p>
        </p:txBody>
      </p:sp>
      <p:sp>
        <p:nvSpPr>
          <p:cNvPr id="11" name="Rectangle 10">
            <a:extLst>
              <a:ext uri="{FF2B5EF4-FFF2-40B4-BE49-F238E27FC236}">
                <a16:creationId xmlns:a16="http://schemas.microsoft.com/office/drawing/2014/main" id="{DC448812-A0F9-2243-B156-6D06B3AE0DAF}"/>
              </a:ext>
            </a:extLst>
          </p:cNvPr>
          <p:cNvSpPr/>
          <p:nvPr/>
        </p:nvSpPr>
        <p:spPr>
          <a:xfrm>
            <a:off x="5572129"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3</a:t>
            </a:r>
          </a:p>
        </p:txBody>
      </p:sp>
      <p:sp>
        <p:nvSpPr>
          <p:cNvPr id="12" name="Rectangle 11">
            <a:extLst>
              <a:ext uri="{FF2B5EF4-FFF2-40B4-BE49-F238E27FC236}">
                <a16:creationId xmlns:a16="http://schemas.microsoft.com/office/drawing/2014/main" id="{8F68E2D4-9332-E549-8D9F-250D79E8DA93}"/>
              </a:ext>
            </a:extLst>
          </p:cNvPr>
          <p:cNvSpPr/>
          <p:nvPr/>
        </p:nvSpPr>
        <p:spPr>
          <a:xfrm>
            <a:off x="8063197"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4</a:t>
            </a:r>
          </a:p>
        </p:txBody>
      </p:sp>
      <p:sp>
        <p:nvSpPr>
          <p:cNvPr id="13" name="TextBox 12">
            <a:extLst>
              <a:ext uri="{FF2B5EF4-FFF2-40B4-BE49-F238E27FC236}">
                <a16:creationId xmlns:a16="http://schemas.microsoft.com/office/drawing/2014/main" id="{3FE52581-3805-324F-94F5-006599087C84}"/>
              </a:ext>
            </a:extLst>
          </p:cNvPr>
          <p:cNvSpPr txBox="1"/>
          <p:nvPr/>
        </p:nvSpPr>
        <p:spPr>
          <a:xfrm>
            <a:off x="10132004" y="2209258"/>
            <a:ext cx="1503938" cy="523220"/>
          </a:xfrm>
          <a:prstGeom prst="rect">
            <a:avLst/>
          </a:prstGeom>
          <a:noFill/>
        </p:spPr>
        <p:txBody>
          <a:bodyPr wrap="none" rtlCol="0">
            <a:spAutoFit/>
          </a:bodyPr>
          <a:lstStyle/>
          <a:p>
            <a:r>
              <a:rPr lang="en-US" sz="2800" dirty="0"/>
              <a:t>2 weeks</a:t>
            </a:r>
          </a:p>
        </p:txBody>
      </p:sp>
      <p:sp>
        <p:nvSpPr>
          <p:cNvPr id="14" name="TextBox 13">
            <a:extLst>
              <a:ext uri="{FF2B5EF4-FFF2-40B4-BE49-F238E27FC236}">
                <a16:creationId xmlns:a16="http://schemas.microsoft.com/office/drawing/2014/main" id="{DC92EFB0-6227-7042-8F02-E428E4F7BD13}"/>
              </a:ext>
            </a:extLst>
          </p:cNvPr>
          <p:cNvSpPr txBox="1"/>
          <p:nvPr/>
        </p:nvSpPr>
        <p:spPr>
          <a:xfrm>
            <a:off x="10351616" y="3888693"/>
            <a:ext cx="1284326" cy="523220"/>
          </a:xfrm>
          <a:prstGeom prst="rect">
            <a:avLst/>
          </a:prstGeom>
          <a:noFill/>
        </p:spPr>
        <p:txBody>
          <a:bodyPr wrap="none" rtlCol="0">
            <a:spAutoFit/>
          </a:bodyPr>
          <a:lstStyle/>
          <a:p>
            <a:r>
              <a:rPr lang="en-US" sz="2800" dirty="0"/>
              <a:t>weekly</a:t>
            </a:r>
          </a:p>
        </p:txBody>
      </p:sp>
      <p:sp>
        <p:nvSpPr>
          <p:cNvPr id="15" name="TextBox 14">
            <a:extLst>
              <a:ext uri="{FF2B5EF4-FFF2-40B4-BE49-F238E27FC236}">
                <a16:creationId xmlns:a16="http://schemas.microsoft.com/office/drawing/2014/main" id="{87292F7D-FC01-8045-84B1-7955E65F2E6E}"/>
              </a:ext>
            </a:extLst>
          </p:cNvPr>
          <p:cNvSpPr txBox="1"/>
          <p:nvPr/>
        </p:nvSpPr>
        <p:spPr>
          <a:xfrm>
            <a:off x="10632141" y="5656707"/>
            <a:ext cx="1003801" cy="523220"/>
          </a:xfrm>
          <a:prstGeom prst="rect">
            <a:avLst/>
          </a:prstGeom>
          <a:noFill/>
        </p:spPr>
        <p:txBody>
          <a:bodyPr wrap="none" rtlCol="0">
            <a:spAutoFit/>
          </a:bodyPr>
          <a:lstStyle/>
          <a:p>
            <a:r>
              <a:rPr lang="en-US" sz="2800" dirty="0"/>
              <a:t>slack</a:t>
            </a:r>
          </a:p>
        </p:txBody>
      </p:sp>
    </p:spTree>
    <p:extLst>
      <p:ext uri="{BB962C8B-B14F-4D97-AF65-F5344CB8AC3E}">
        <p14:creationId xmlns:p14="http://schemas.microsoft.com/office/powerpoint/2010/main" val="2174268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Widgets (views) as Choices</a:t>
            </a:r>
          </a:p>
        </p:txBody>
      </p:sp>
      <p:grpSp>
        <p:nvGrpSpPr>
          <p:cNvPr id="106" name="Group 105"/>
          <p:cNvGrpSpPr/>
          <p:nvPr/>
        </p:nvGrpSpPr>
        <p:grpSpPr>
          <a:xfrm>
            <a:off x="5008120" y="5000563"/>
            <a:ext cx="1230659" cy="782144"/>
            <a:chOff x="3535147" y="5042453"/>
            <a:chExt cx="1230659" cy="782144"/>
          </a:xfrm>
        </p:grpSpPr>
        <p:sp>
          <p:nvSpPr>
            <p:cNvPr id="108" name="Rectangle 107"/>
            <p:cNvSpPr/>
            <p:nvPr/>
          </p:nvSpPr>
          <p:spPr>
            <a:xfrm>
              <a:off x="3535147" y="5237014"/>
              <a:ext cx="1065862" cy="195811"/>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lumMod val="50000"/>
                    </a:schemeClr>
                  </a:solidFill>
                  <a:latin typeface="Avenir Book" charset="0"/>
                  <a:ea typeface="Avenir Book" charset="0"/>
                  <a:cs typeface="Avenir Book" charset="0"/>
                </a:rPr>
                <a:t>a</a:t>
              </a:r>
            </a:p>
          </p:txBody>
        </p:sp>
        <p:sp>
          <p:nvSpPr>
            <p:cNvPr id="109" name="Rectangle 108"/>
            <p:cNvSpPr/>
            <p:nvPr/>
          </p:nvSpPr>
          <p:spPr>
            <a:xfrm>
              <a:off x="3535147" y="5432825"/>
              <a:ext cx="1065862" cy="195811"/>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venir Book" charset="0"/>
                  <a:ea typeface="Avenir Book" charset="0"/>
                  <a:cs typeface="Avenir Book" charset="0"/>
                </a:rPr>
                <a:t>b</a:t>
              </a:r>
            </a:p>
          </p:txBody>
        </p:sp>
        <p:sp>
          <p:nvSpPr>
            <p:cNvPr id="110" name="Rectangle 109"/>
            <p:cNvSpPr/>
            <p:nvPr/>
          </p:nvSpPr>
          <p:spPr>
            <a:xfrm>
              <a:off x="3535147" y="5628786"/>
              <a:ext cx="1065862" cy="195811"/>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venir Book" charset="0"/>
                  <a:ea typeface="Avenir Book" charset="0"/>
                  <a:cs typeface="Avenir Book" charset="0"/>
                </a:rPr>
                <a:t>c</a:t>
              </a:r>
            </a:p>
          </p:txBody>
        </p:sp>
        <p:sp>
          <p:nvSpPr>
            <p:cNvPr id="111" name="Rectangle 110"/>
            <p:cNvSpPr/>
            <p:nvPr/>
          </p:nvSpPr>
          <p:spPr>
            <a:xfrm>
              <a:off x="3535147" y="5042453"/>
              <a:ext cx="1230659" cy="195811"/>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50000"/>
                  </a:schemeClr>
                </a:solidFill>
                <a:latin typeface="Avenir Book" charset="0"/>
                <a:ea typeface="Avenir Book" charset="0"/>
                <a:cs typeface="Avenir Book" charset="0"/>
              </a:endParaRPr>
            </a:p>
          </p:txBody>
        </p:sp>
        <p:sp>
          <p:nvSpPr>
            <p:cNvPr id="112" name="Triangle 111"/>
            <p:cNvSpPr/>
            <p:nvPr/>
          </p:nvSpPr>
          <p:spPr>
            <a:xfrm rot="10800000">
              <a:off x="4579048" y="5090747"/>
              <a:ext cx="115099" cy="99223"/>
            </a:xfrm>
            <a:prstGeom prst="triangle">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50000"/>
                  </a:schemeClr>
                </a:solidFill>
                <a:latin typeface="Avenir Book" charset="0"/>
                <a:ea typeface="Avenir Book" charset="0"/>
                <a:cs typeface="Avenir Book" charset="0"/>
              </a:endParaRPr>
            </a:p>
          </p:txBody>
        </p:sp>
      </p:grpSp>
      <p:sp>
        <p:nvSpPr>
          <p:cNvPr id="68" name="Content Placeholder 25"/>
          <p:cNvSpPr txBox="1">
            <a:spLocks/>
          </p:cNvSpPr>
          <p:nvPr/>
        </p:nvSpPr>
        <p:spPr>
          <a:xfrm>
            <a:off x="1981200" y="3213213"/>
            <a:ext cx="8229600" cy="124781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r>
              <a:rPr lang="en-US" sz="2600" dirty="0"/>
              <a:t>Widgets as sets of subtrees w/ same path</a:t>
            </a:r>
          </a:p>
          <a:p>
            <a:pPr marL="0" indent="0" defTabSz="914400">
              <a:spcBef>
                <a:spcPts val="0"/>
              </a:spcBef>
              <a:buNone/>
              <a:defRPr/>
            </a:pPr>
            <a:endParaRPr lang="en-US" sz="2600" dirty="0">
              <a:latin typeface="Consolas" charset="0"/>
              <a:ea typeface="Consolas" charset="0"/>
              <a:cs typeface="Consolas" charset="0"/>
            </a:endParaRPr>
          </a:p>
          <a:p>
            <a:pPr marL="0" indent="0" defTabSz="914400">
              <a:spcBef>
                <a:spcPts val="0"/>
              </a:spcBef>
              <a:buNone/>
              <a:defRPr/>
            </a:pPr>
            <a:r>
              <a:rPr lang="en-US" sz="2600" dirty="0">
                <a:latin typeface="Consolas" charset="0"/>
                <a:ea typeface="Consolas" charset="0"/>
                <a:cs typeface="Consolas" charset="0"/>
              </a:rPr>
              <a:t>Dropdown(/1/, {a, b, c})</a:t>
            </a:r>
          </a:p>
        </p:txBody>
      </p:sp>
      <p:sp>
        <p:nvSpPr>
          <p:cNvPr id="69" name="TextBox 68">
            <a:extLst>
              <a:ext uri="{FF2B5EF4-FFF2-40B4-BE49-F238E27FC236}">
                <a16:creationId xmlns:a16="http://schemas.microsoft.com/office/drawing/2014/main" id="{57784371-64D7-5B44-BCE3-272E00D65EA2}"/>
              </a:ext>
            </a:extLst>
          </p:cNvPr>
          <p:cNvSpPr txBox="1"/>
          <p:nvPr/>
        </p:nvSpPr>
        <p:spPr>
          <a:xfrm>
            <a:off x="7881368" y="3954351"/>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70" name="TextBox 69">
            <a:extLst>
              <a:ext uri="{FF2B5EF4-FFF2-40B4-BE49-F238E27FC236}">
                <a16:creationId xmlns:a16="http://schemas.microsoft.com/office/drawing/2014/main" id="{C36A1095-9944-6A4B-BDD0-10F4568B0710}"/>
              </a:ext>
            </a:extLst>
          </p:cNvPr>
          <p:cNvSpPr txBox="1"/>
          <p:nvPr/>
        </p:nvSpPr>
        <p:spPr>
          <a:xfrm>
            <a:off x="9879816" y="3954351"/>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cxnSp>
        <p:nvCxnSpPr>
          <p:cNvPr id="71" name="Curved Connector 70">
            <a:extLst>
              <a:ext uri="{FF2B5EF4-FFF2-40B4-BE49-F238E27FC236}">
                <a16:creationId xmlns:a16="http://schemas.microsoft.com/office/drawing/2014/main" id="{68306BEA-4EEA-1B42-B3D3-5F6176729E34}"/>
              </a:ext>
            </a:extLst>
          </p:cNvPr>
          <p:cNvCxnSpPr>
            <a:stCxn id="69" idx="0"/>
            <a:endCxn id="70" idx="0"/>
          </p:cNvCxnSpPr>
          <p:nvPr/>
        </p:nvCxnSpPr>
        <p:spPr>
          <a:xfrm rot="5400000" flipH="1" flipV="1">
            <a:off x="9218184" y="2955127"/>
            <a:ext cx="12700" cy="1998448"/>
          </a:xfrm>
          <a:prstGeom prst="curvedConnector3">
            <a:avLst>
              <a:gd name="adj1" fmla="val 1800000"/>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31F1C66-F1A0-3840-99D1-B6F6042E2E04}"/>
              </a:ext>
            </a:extLst>
          </p:cNvPr>
          <p:cNvSpPr txBox="1"/>
          <p:nvPr/>
        </p:nvSpPr>
        <p:spPr>
          <a:xfrm>
            <a:off x="9716417" y="5261796"/>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sp>
        <p:nvSpPr>
          <p:cNvPr id="74" name="TextBox 73">
            <a:extLst>
              <a:ext uri="{FF2B5EF4-FFF2-40B4-BE49-F238E27FC236}">
                <a16:creationId xmlns:a16="http://schemas.microsoft.com/office/drawing/2014/main" id="{06573724-3385-E44C-8605-111834DFCC9B}"/>
              </a:ext>
            </a:extLst>
          </p:cNvPr>
          <p:cNvSpPr txBox="1"/>
          <p:nvPr/>
        </p:nvSpPr>
        <p:spPr>
          <a:xfrm>
            <a:off x="10310395" y="5261796"/>
            <a:ext cx="37061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b</a:t>
            </a:r>
          </a:p>
        </p:txBody>
      </p:sp>
      <p:cxnSp>
        <p:nvCxnSpPr>
          <p:cNvPr id="75" name="Straight Connector 74">
            <a:extLst>
              <a:ext uri="{FF2B5EF4-FFF2-40B4-BE49-F238E27FC236}">
                <a16:creationId xmlns:a16="http://schemas.microsoft.com/office/drawing/2014/main" id="{0EFD3BB9-1781-324C-B4DF-F8C589697AA4}"/>
              </a:ext>
            </a:extLst>
          </p:cNvPr>
          <p:cNvCxnSpPr/>
          <p:nvPr/>
        </p:nvCxnSpPr>
        <p:spPr>
          <a:xfrm flipH="1">
            <a:off x="9892106" y="4945930"/>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3DBC478D-C665-8B44-8ED1-52914B8FB8F7}"/>
              </a:ext>
            </a:extLst>
          </p:cNvPr>
          <p:cNvCxnSpPr/>
          <p:nvPr/>
        </p:nvCxnSpPr>
        <p:spPr>
          <a:xfrm>
            <a:off x="10185885" y="4945930"/>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D675E510-1031-D848-8882-07DDA4B7A253}"/>
              </a:ext>
            </a:extLst>
          </p:cNvPr>
          <p:cNvSpPr txBox="1"/>
          <p:nvPr/>
        </p:nvSpPr>
        <p:spPr>
          <a:xfrm>
            <a:off x="9738186" y="4634255"/>
            <a:ext cx="966996" cy="369332"/>
          </a:xfrm>
          <a:prstGeom prst="rect">
            <a:avLst/>
          </a:prstGeom>
          <a:noFill/>
        </p:spPr>
        <p:txBody>
          <a:bodyPr wrap="none" rtlCol="0">
            <a:spAutoFit/>
          </a:bodyPr>
          <a:lstStyle/>
          <a:p>
            <a:pPr algn="ctr"/>
            <a:r>
              <a:rPr lang="en-US" dirty="0"/>
              <a:t>ANY:$1</a:t>
            </a:r>
          </a:p>
        </p:txBody>
      </p:sp>
      <p:sp>
        <p:nvSpPr>
          <p:cNvPr id="79" name="TextBox 78">
            <a:extLst>
              <a:ext uri="{FF2B5EF4-FFF2-40B4-BE49-F238E27FC236}">
                <a16:creationId xmlns:a16="http://schemas.microsoft.com/office/drawing/2014/main" id="{38C6C322-D21A-AE46-9100-98E40A208366}"/>
              </a:ext>
            </a:extLst>
          </p:cNvPr>
          <p:cNvSpPr txBox="1"/>
          <p:nvPr/>
        </p:nvSpPr>
        <p:spPr>
          <a:xfrm>
            <a:off x="7727448" y="4557764"/>
            <a:ext cx="966996" cy="369332"/>
          </a:xfrm>
          <a:prstGeom prst="rect">
            <a:avLst/>
          </a:prstGeom>
          <a:noFill/>
        </p:spPr>
        <p:txBody>
          <a:bodyPr wrap="none" rtlCol="0">
            <a:spAutoFit/>
          </a:bodyPr>
          <a:lstStyle/>
          <a:p>
            <a:pPr algn="ctr"/>
            <a:r>
              <a:rPr lang="en-US" dirty="0"/>
              <a:t>ANY:$0</a:t>
            </a:r>
          </a:p>
        </p:txBody>
      </p:sp>
      <p:sp>
        <p:nvSpPr>
          <p:cNvPr id="80" name="TextBox 79">
            <a:extLst>
              <a:ext uri="{FF2B5EF4-FFF2-40B4-BE49-F238E27FC236}">
                <a16:creationId xmlns:a16="http://schemas.microsoft.com/office/drawing/2014/main" id="{1E337293-51DB-944F-9E4E-6BD5EDC9C0D5}"/>
              </a:ext>
            </a:extLst>
          </p:cNvPr>
          <p:cNvSpPr txBox="1"/>
          <p:nvPr/>
        </p:nvSpPr>
        <p:spPr>
          <a:xfrm>
            <a:off x="7625875" y="5239093"/>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83" name="TextBox 82">
            <a:extLst>
              <a:ext uri="{FF2B5EF4-FFF2-40B4-BE49-F238E27FC236}">
                <a16:creationId xmlns:a16="http://schemas.microsoft.com/office/drawing/2014/main" id="{9C17055A-4EAE-3443-B158-CD56737AED07}"/>
              </a:ext>
            </a:extLst>
          </p:cNvPr>
          <p:cNvSpPr txBox="1"/>
          <p:nvPr/>
        </p:nvSpPr>
        <p:spPr>
          <a:xfrm>
            <a:off x="8083117" y="5239093"/>
            <a:ext cx="837089" cy="400110"/>
          </a:xfrm>
          <a:prstGeom prst="rect">
            <a:avLst/>
          </a:prstGeom>
          <a:noFill/>
        </p:spPr>
        <p:txBody>
          <a:bodyPr wrap="none" rtlCol="0">
            <a:spAutoFit/>
          </a:bodyPr>
          <a:lstStyle/>
          <a:p>
            <a:pPr marL="57150" algn="ctr"/>
            <a:r>
              <a:rPr lang="en-US" sz="2000" dirty="0">
                <a:solidFill>
                  <a:srgbClr val="0070C0"/>
                </a:solidFill>
                <a:latin typeface="Gill Sans"/>
                <a:cs typeface="Gill Sans"/>
              </a:rPr>
              <a:t>count</a:t>
            </a:r>
          </a:p>
        </p:txBody>
      </p:sp>
      <p:cxnSp>
        <p:nvCxnSpPr>
          <p:cNvPr id="84" name="Straight Connector 83">
            <a:extLst>
              <a:ext uri="{FF2B5EF4-FFF2-40B4-BE49-F238E27FC236}">
                <a16:creationId xmlns:a16="http://schemas.microsoft.com/office/drawing/2014/main" id="{5F1766B2-F64E-2E41-8A51-0C542BE994FC}"/>
              </a:ext>
            </a:extLst>
          </p:cNvPr>
          <p:cNvCxnSpPr/>
          <p:nvPr/>
        </p:nvCxnSpPr>
        <p:spPr>
          <a:xfrm flipH="1">
            <a:off x="7907683" y="4923227"/>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DD84A355-96DF-0149-960C-94433315A3B4}"/>
              </a:ext>
            </a:extLst>
          </p:cNvPr>
          <p:cNvCxnSpPr/>
          <p:nvPr/>
        </p:nvCxnSpPr>
        <p:spPr>
          <a:xfrm>
            <a:off x="8201462" y="4923227"/>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BF9FCF2D-5FE0-3845-8AB4-4074EA928E73}"/>
              </a:ext>
            </a:extLst>
          </p:cNvPr>
          <p:cNvCxnSpPr>
            <a:cxnSpLocks/>
            <a:stCxn id="69" idx="2"/>
            <a:endCxn id="79" idx="0"/>
          </p:cNvCxnSpPr>
          <p:nvPr/>
        </p:nvCxnSpPr>
        <p:spPr>
          <a:xfrm flipH="1">
            <a:off x="8210946" y="4354461"/>
            <a:ext cx="8015" cy="203303"/>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484CFD0-7AEF-F24B-A9FA-295BB36E41FF}"/>
              </a:ext>
            </a:extLst>
          </p:cNvPr>
          <p:cNvCxnSpPr>
            <a:cxnSpLocks/>
            <a:stCxn id="70" idx="2"/>
            <a:endCxn id="77" idx="0"/>
          </p:cNvCxnSpPr>
          <p:nvPr/>
        </p:nvCxnSpPr>
        <p:spPr>
          <a:xfrm>
            <a:off x="10217409" y="4354461"/>
            <a:ext cx="4275" cy="279794"/>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32C14253-5B4A-AD40-94EF-89D9419B7B13}"/>
              </a:ext>
            </a:extLst>
          </p:cNvPr>
          <p:cNvSpPr txBox="1"/>
          <p:nvPr/>
        </p:nvSpPr>
        <p:spPr>
          <a:xfrm>
            <a:off x="10666977" y="5261796"/>
            <a:ext cx="35458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c</a:t>
            </a:r>
          </a:p>
        </p:txBody>
      </p:sp>
      <p:cxnSp>
        <p:nvCxnSpPr>
          <p:cNvPr id="89" name="Straight Connector 88">
            <a:extLst>
              <a:ext uri="{FF2B5EF4-FFF2-40B4-BE49-F238E27FC236}">
                <a16:creationId xmlns:a16="http://schemas.microsoft.com/office/drawing/2014/main" id="{95FC1B07-3551-7B41-8AFF-BBFA635D06B9}"/>
              </a:ext>
            </a:extLst>
          </p:cNvPr>
          <p:cNvCxnSpPr>
            <a:cxnSpLocks/>
            <a:stCxn id="77" idx="2"/>
          </p:cNvCxnSpPr>
          <p:nvPr/>
        </p:nvCxnSpPr>
        <p:spPr>
          <a:xfrm>
            <a:off x="10221684" y="5003587"/>
            <a:ext cx="612967" cy="258209"/>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734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p:txBody>
          <a:bodyPr>
            <a:normAutofit/>
          </a:bodyPr>
          <a:lstStyle/>
          <a:p>
            <a:r>
              <a:rPr lang="en-US" dirty="0"/>
              <a:t>Widgets (views) as Choice Nodes</a:t>
            </a:r>
          </a:p>
        </p:txBody>
      </p:sp>
      <p:grpSp>
        <p:nvGrpSpPr>
          <p:cNvPr id="3" name="Group 2"/>
          <p:cNvGrpSpPr/>
          <p:nvPr/>
        </p:nvGrpSpPr>
        <p:grpSpPr>
          <a:xfrm>
            <a:off x="5008120" y="5000563"/>
            <a:ext cx="1230659" cy="782144"/>
            <a:chOff x="3484119" y="5017264"/>
            <a:chExt cx="1230659" cy="782144"/>
          </a:xfrm>
        </p:grpSpPr>
        <p:grpSp>
          <p:nvGrpSpPr>
            <p:cNvPr id="106" name="Group 105"/>
            <p:cNvGrpSpPr/>
            <p:nvPr/>
          </p:nvGrpSpPr>
          <p:grpSpPr>
            <a:xfrm>
              <a:off x="3484119" y="5017264"/>
              <a:ext cx="1230659" cy="782144"/>
              <a:chOff x="3535147" y="5042453"/>
              <a:chExt cx="1230659" cy="782144"/>
            </a:xfrm>
          </p:grpSpPr>
          <p:sp>
            <p:nvSpPr>
              <p:cNvPr id="108" name="Rectangle 107"/>
              <p:cNvSpPr/>
              <p:nvPr/>
            </p:nvSpPr>
            <p:spPr>
              <a:xfrm>
                <a:off x="3535147" y="5237014"/>
                <a:ext cx="1065862" cy="195811"/>
              </a:xfrm>
              <a:prstGeom prst="rect">
                <a:avLst/>
              </a:prstGeom>
              <a:solidFill>
                <a:srgbClr val="BDE1CC"/>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venir Book" charset="0"/>
                    <a:ea typeface="Avenir Book" charset="0"/>
                    <a:cs typeface="Avenir Book" charset="0"/>
                  </a:rPr>
                  <a:t>a</a:t>
                </a:r>
              </a:p>
            </p:txBody>
          </p:sp>
          <p:sp>
            <p:nvSpPr>
              <p:cNvPr id="109" name="Rectangle 108"/>
              <p:cNvSpPr/>
              <p:nvPr/>
            </p:nvSpPr>
            <p:spPr>
              <a:xfrm>
                <a:off x="3535147" y="5432825"/>
                <a:ext cx="1065862" cy="195811"/>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venir Book" charset="0"/>
                    <a:ea typeface="Avenir Book" charset="0"/>
                    <a:cs typeface="Avenir Book" charset="0"/>
                  </a:rPr>
                  <a:t>b</a:t>
                </a:r>
              </a:p>
            </p:txBody>
          </p:sp>
          <p:sp>
            <p:nvSpPr>
              <p:cNvPr id="110" name="Rectangle 109"/>
              <p:cNvSpPr/>
              <p:nvPr/>
            </p:nvSpPr>
            <p:spPr>
              <a:xfrm>
                <a:off x="3535147" y="5628786"/>
                <a:ext cx="1065862" cy="195811"/>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50000"/>
                      </a:schemeClr>
                    </a:solidFill>
                    <a:latin typeface="Avenir Book" charset="0"/>
                    <a:ea typeface="Avenir Book" charset="0"/>
                    <a:cs typeface="Avenir Book" charset="0"/>
                  </a:rPr>
                  <a:t>c</a:t>
                </a:r>
              </a:p>
            </p:txBody>
          </p:sp>
          <p:sp>
            <p:nvSpPr>
              <p:cNvPr id="111" name="Rectangle 110"/>
              <p:cNvSpPr/>
              <p:nvPr/>
            </p:nvSpPr>
            <p:spPr>
              <a:xfrm>
                <a:off x="3535147" y="5042453"/>
                <a:ext cx="1230659" cy="195811"/>
              </a:xfrm>
              <a:prstGeom prst="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lumMod val="50000"/>
                    </a:schemeClr>
                  </a:solidFill>
                  <a:latin typeface="Avenir Book" charset="0"/>
                  <a:ea typeface="Avenir Book" charset="0"/>
                  <a:cs typeface="Avenir Book" charset="0"/>
                </a:endParaRPr>
              </a:p>
            </p:txBody>
          </p:sp>
          <p:sp>
            <p:nvSpPr>
              <p:cNvPr id="112" name="Triangle 111"/>
              <p:cNvSpPr/>
              <p:nvPr/>
            </p:nvSpPr>
            <p:spPr>
              <a:xfrm rot="10800000">
                <a:off x="4579048" y="5090747"/>
                <a:ext cx="115099" cy="99223"/>
              </a:xfrm>
              <a:prstGeom prst="triangle">
                <a:avLst/>
              </a:prstGeom>
              <a:solidFill>
                <a:schemeClr val="bg1">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50000"/>
                    </a:schemeClr>
                  </a:solidFill>
                  <a:latin typeface="Avenir Book" charset="0"/>
                  <a:ea typeface="Avenir Book" charset="0"/>
                  <a:cs typeface="Avenir Book" charset="0"/>
                </a:endParaRPr>
              </a:p>
            </p:txBody>
          </p:sp>
        </p:grpSp>
        <p:sp>
          <p:nvSpPr>
            <p:cNvPr id="113" name="Right Arrow 112"/>
            <p:cNvSpPr/>
            <p:nvPr/>
          </p:nvSpPr>
          <p:spPr>
            <a:xfrm rot="14376722">
              <a:off x="4167705" y="5391949"/>
              <a:ext cx="493104" cy="315459"/>
            </a:xfrm>
            <a:prstGeom prst="rightArrow">
              <a:avLst>
                <a:gd name="adj1" fmla="val 35515"/>
                <a:gd name="adj2" fmla="val 104283"/>
              </a:avLst>
            </a:prstGeom>
            <a:solidFill>
              <a:schemeClr val="tx1"/>
            </a:solidFill>
            <a:ln w="38100">
              <a:solidFill>
                <a:schemeClr val="bg1"/>
              </a:solidFill>
            </a:ln>
            <a:effectLst>
              <a:outerShdw blurRad="50800" dist="38100" dir="5400000" algn="t"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lumMod val="50000"/>
                  </a:schemeClr>
                </a:solidFill>
                <a:latin typeface="Avenir Book" charset="0"/>
                <a:ea typeface="Avenir Book" charset="0"/>
                <a:cs typeface="Avenir Book" charset="0"/>
              </a:endParaRPr>
            </a:p>
          </p:txBody>
        </p:sp>
      </p:grpSp>
      <p:sp>
        <p:nvSpPr>
          <p:cNvPr id="131" name="Content Placeholder 25"/>
          <p:cNvSpPr txBox="1">
            <a:spLocks/>
          </p:cNvSpPr>
          <p:nvPr/>
        </p:nvSpPr>
        <p:spPr>
          <a:xfrm>
            <a:off x="1981200" y="3213213"/>
            <a:ext cx="8229600" cy="124781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Gill Sans"/>
                <a:ea typeface="+mn-ea"/>
                <a:cs typeface="Gill Sans"/>
              </a:defRPr>
            </a:lvl1pPr>
            <a:lvl2pPr marL="742950" indent="-285750" algn="l" defTabSz="457200" rtl="0" eaLnBrk="1" latinLnBrk="0" hangingPunct="1">
              <a:spcBef>
                <a:spcPct val="20000"/>
              </a:spcBef>
              <a:buFont typeface="Arial"/>
              <a:buChar char="–"/>
              <a:defRPr sz="280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240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spcBef>
                <a:spcPts val="0"/>
              </a:spcBef>
              <a:buNone/>
              <a:defRPr/>
            </a:pPr>
            <a:r>
              <a:rPr lang="en-US" sz="2600" dirty="0"/>
              <a:t>Widgets as sets of subtrees w/ same path</a:t>
            </a:r>
          </a:p>
          <a:p>
            <a:pPr marL="0" indent="0" defTabSz="914400">
              <a:spcBef>
                <a:spcPts val="0"/>
              </a:spcBef>
              <a:buNone/>
              <a:defRPr/>
            </a:pPr>
            <a:endParaRPr lang="en-US" sz="2600" dirty="0">
              <a:latin typeface="Consolas" charset="0"/>
              <a:ea typeface="Consolas" charset="0"/>
              <a:cs typeface="Consolas" charset="0"/>
            </a:endParaRPr>
          </a:p>
          <a:p>
            <a:pPr marL="0" indent="0" defTabSz="914400">
              <a:spcBef>
                <a:spcPts val="0"/>
              </a:spcBef>
              <a:buNone/>
              <a:defRPr/>
            </a:pPr>
            <a:r>
              <a:rPr lang="en-US" sz="2600" dirty="0">
                <a:latin typeface="Consolas" charset="0"/>
                <a:ea typeface="Consolas" charset="0"/>
                <a:cs typeface="Consolas" charset="0"/>
              </a:rPr>
              <a:t>Dropdown(/1/, {a, b, c})</a:t>
            </a:r>
          </a:p>
        </p:txBody>
      </p:sp>
      <p:grpSp>
        <p:nvGrpSpPr>
          <p:cNvPr id="71" name="Group 70"/>
          <p:cNvGrpSpPr/>
          <p:nvPr/>
        </p:nvGrpSpPr>
        <p:grpSpPr>
          <a:xfrm>
            <a:off x="1749116" y="4791472"/>
            <a:ext cx="2978212" cy="1200329"/>
            <a:chOff x="5352610" y="4760154"/>
            <a:chExt cx="2952367" cy="1200329"/>
          </a:xfrm>
        </p:grpSpPr>
        <p:sp>
          <p:nvSpPr>
            <p:cNvPr id="72" name="TextBox 71"/>
            <p:cNvSpPr txBox="1"/>
            <p:nvPr/>
          </p:nvSpPr>
          <p:spPr>
            <a:xfrm>
              <a:off x="5352610" y="4760154"/>
              <a:ext cx="2952367" cy="1200329"/>
            </a:xfrm>
            <a:prstGeom prst="rect">
              <a:avLst/>
            </a:prstGeom>
            <a:noFill/>
          </p:spPr>
          <p:txBody>
            <a:bodyPr wrap="square" rtlCol="0">
              <a:spAutoFit/>
            </a:bodyPr>
            <a:lstStyle/>
            <a:p>
              <a:pPr marL="57150"/>
              <a:r>
                <a:rPr lang="en-US" sz="2400" dirty="0">
                  <a:latin typeface="Gill Sans"/>
                  <a:cs typeface="Gill Sans"/>
                </a:rPr>
                <a:t>User choice changes </a:t>
              </a:r>
            </a:p>
            <a:p>
              <a:pPr marL="57150"/>
              <a:r>
                <a:rPr lang="en-US" sz="2400" dirty="0">
                  <a:latin typeface="Gill Sans"/>
                  <a:cs typeface="Gill Sans"/>
                </a:rPr>
                <a:t>the path /1/ </a:t>
              </a:r>
            </a:p>
            <a:p>
              <a:pPr marL="57150"/>
              <a:r>
                <a:rPr lang="en-US" sz="2400" dirty="0">
                  <a:latin typeface="Gill Sans"/>
                  <a:cs typeface="Gill Sans"/>
                </a:rPr>
                <a:t>to subtree  </a:t>
              </a:r>
            </a:p>
          </p:txBody>
        </p:sp>
        <p:sp>
          <p:nvSpPr>
            <p:cNvPr id="73" name="Rectangle 72"/>
            <p:cNvSpPr/>
            <p:nvPr/>
          </p:nvSpPr>
          <p:spPr>
            <a:xfrm>
              <a:off x="6867989" y="5653484"/>
              <a:ext cx="1065862" cy="195811"/>
            </a:xfrm>
            <a:prstGeom prst="rect">
              <a:avLst/>
            </a:prstGeom>
            <a:solidFill>
              <a:srgbClr val="BDE1CC"/>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venir Book" charset="0"/>
                  <a:ea typeface="Avenir Book" charset="0"/>
                  <a:cs typeface="Avenir Book" charset="0"/>
                </a:rPr>
                <a:t>a</a:t>
              </a:r>
            </a:p>
          </p:txBody>
        </p:sp>
      </p:grpSp>
      <p:sp>
        <p:nvSpPr>
          <p:cNvPr id="70" name="TextBox 69">
            <a:extLst>
              <a:ext uri="{FF2B5EF4-FFF2-40B4-BE49-F238E27FC236}">
                <a16:creationId xmlns:a16="http://schemas.microsoft.com/office/drawing/2014/main" id="{5844598D-F7F5-014C-83A0-200EBBAC634F}"/>
              </a:ext>
            </a:extLst>
          </p:cNvPr>
          <p:cNvSpPr txBox="1"/>
          <p:nvPr/>
        </p:nvSpPr>
        <p:spPr>
          <a:xfrm>
            <a:off x="7881368" y="3954351"/>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sp>
        <p:nvSpPr>
          <p:cNvPr id="74" name="TextBox 73">
            <a:extLst>
              <a:ext uri="{FF2B5EF4-FFF2-40B4-BE49-F238E27FC236}">
                <a16:creationId xmlns:a16="http://schemas.microsoft.com/office/drawing/2014/main" id="{9C1FC948-034D-504C-B907-5C6510B612D0}"/>
              </a:ext>
            </a:extLst>
          </p:cNvPr>
          <p:cNvSpPr txBox="1"/>
          <p:nvPr/>
        </p:nvSpPr>
        <p:spPr>
          <a:xfrm>
            <a:off x="9879816" y="3954351"/>
            <a:ext cx="675185" cy="400110"/>
          </a:xfrm>
          <a:prstGeom prst="rect">
            <a:avLst/>
          </a:prstGeom>
          <a:noFill/>
        </p:spPr>
        <p:txBody>
          <a:bodyPr wrap="none" rtlCol="0">
            <a:spAutoFit/>
          </a:bodyPr>
          <a:lstStyle/>
          <a:p>
            <a:pPr marL="57150" algn="ctr"/>
            <a:r>
              <a:rPr lang="en-US" sz="2000" dirty="0" err="1">
                <a:latin typeface="Gill Sans"/>
                <a:cs typeface="Gill Sans"/>
              </a:rPr>
              <a:t>func</a:t>
            </a:r>
            <a:endParaRPr lang="en-US" sz="2000" dirty="0">
              <a:latin typeface="Gill Sans"/>
              <a:cs typeface="Gill Sans"/>
            </a:endParaRPr>
          </a:p>
        </p:txBody>
      </p:sp>
      <p:cxnSp>
        <p:nvCxnSpPr>
          <p:cNvPr id="75" name="Curved Connector 74">
            <a:extLst>
              <a:ext uri="{FF2B5EF4-FFF2-40B4-BE49-F238E27FC236}">
                <a16:creationId xmlns:a16="http://schemas.microsoft.com/office/drawing/2014/main" id="{543FED12-19AA-B74D-A0D1-830C741B4747}"/>
              </a:ext>
            </a:extLst>
          </p:cNvPr>
          <p:cNvCxnSpPr>
            <a:stCxn id="70" idx="0"/>
            <a:endCxn id="74" idx="0"/>
          </p:cNvCxnSpPr>
          <p:nvPr/>
        </p:nvCxnSpPr>
        <p:spPr>
          <a:xfrm rot="5400000" flipH="1" flipV="1">
            <a:off x="9218184" y="2955127"/>
            <a:ext cx="12700" cy="1998448"/>
          </a:xfrm>
          <a:prstGeom prst="curvedConnector3">
            <a:avLst>
              <a:gd name="adj1" fmla="val 1800000"/>
            </a:avLst>
          </a:prstGeom>
          <a:ln w="38100">
            <a:solidFill>
              <a:srgbClr val="7F7F7F"/>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21C6C15F-37B8-4B4C-B2A4-6132929DA286}"/>
              </a:ext>
            </a:extLst>
          </p:cNvPr>
          <p:cNvSpPr txBox="1"/>
          <p:nvPr/>
        </p:nvSpPr>
        <p:spPr>
          <a:xfrm>
            <a:off x="9716417" y="5261796"/>
            <a:ext cx="351378"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a</a:t>
            </a:r>
          </a:p>
        </p:txBody>
      </p:sp>
      <p:sp>
        <p:nvSpPr>
          <p:cNvPr id="77" name="TextBox 76">
            <a:extLst>
              <a:ext uri="{FF2B5EF4-FFF2-40B4-BE49-F238E27FC236}">
                <a16:creationId xmlns:a16="http://schemas.microsoft.com/office/drawing/2014/main" id="{0675F701-D58A-194B-A754-E511F28377BD}"/>
              </a:ext>
            </a:extLst>
          </p:cNvPr>
          <p:cNvSpPr txBox="1"/>
          <p:nvPr/>
        </p:nvSpPr>
        <p:spPr>
          <a:xfrm>
            <a:off x="10310395" y="5261796"/>
            <a:ext cx="37061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b</a:t>
            </a:r>
          </a:p>
        </p:txBody>
      </p:sp>
      <p:cxnSp>
        <p:nvCxnSpPr>
          <p:cNvPr id="78" name="Straight Connector 77">
            <a:extLst>
              <a:ext uri="{FF2B5EF4-FFF2-40B4-BE49-F238E27FC236}">
                <a16:creationId xmlns:a16="http://schemas.microsoft.com/office/drawing/2014/main" id="{F49C0B43-CFBC-1E47-BDCE-5754D30543E5}"/>
              </a:ext>
            </a:extLst>
          </p:cNvPr>
          <p:cNvCxnSpPr/>
          <p:nvPr/>
        </p:nvCxnSpPr>
        <p:spPr>
          <a:xfrm flipH="1">
            <a:off x="9892106" y="4945930"/>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CB4D658-281C-EE40-964E-979CCA5FFECF}"/>
              </a:ext>
            </a:extLst>
          </p:cNvPr>
          <p:cNvCxnSpPr/>
          <p:nvPr/>
        </p:nvCxnSpPr>
        <p:spPr>
          <a:xfrm>
            <a:off x="10185885" y="4945930"/>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C972467A-5013-E740-9B49-809AE45D0346}"/>
              </a:ext>
            </a:extLst>
          </p:cNvPr>
          <p:cNvSpPr txBox="1"/>
          <p:nvPr/>
        </p:nvSpPr>
        <p:spPr>
          <a:xfrm>
            <a:off x="9738186" y="4634255"/>
            <a:ext cx="966996" cy="369332"/>
          </a:xfrm>
          <a:prstGeom prst="rect">
            <a:avLst/>
          </a:prstGeom>
          <a:noFill/>
        </p:spPr>
        <p:txBody>
          <a:bodyPr wrap="none" rtlCol="0">
            <a:spAutoFit/>
          </a:bodyPr>
          <a:lstStyle/>
          <a:p>
            <a:pPr algn="ctr"/>
            <a:r>
              <a:rPr lang="en-US" dirty="0"/>
              <a:t>ANY:$1</a:t>
            </a:r>
          </a:p>
        </p:txBody>
      </p:sp>
      <p:sp>
        <p:nvSpPr>
          <p:cNvPr id="83" name="TextBox 82">
            <a:extLst>
              <a:ext uri="{FF2B5EF4-FFF2-40B4-BE49-F238E27FC236}">
                <a16:creationId xmlns:a16="http://schemas.microsoft.com/office/drawing/2014/main" id="{5D2E6C5B-E043-0248-8E54-0652E6C414A7}"/>
              </a:ext>
            </a:extLst>
          </p:cNvPr>
          <p:cNvSpPr txBox="1"/>
          <p:nvPr/>
        </p:nvSpPr>
        <p:spPr>
          <a:xfrm>
            <a:off x="7727448" y="4557764"/>
            <a:ext cx="966996" cy="369332"/>
          </a:xfrm>
          <a:prstGeom prst="rect">
            <a:avLst/>
          </a:prstGeom>
          <a:noFill/>
        </p:spPr>
        <p:txBody>
          <a:bodyPr wrap="none" rtlCol="0">
            <a:spAutoFit/>
          </a:bodyPr>
          <a:lstStyle/>
          <a:p>
            <a:pPr algn="ctr"/>
            <a:r>
              <a:rPr lang="en-US" dirty="0"/>
              <a:t>ANY:$0</a:t>
            </a:r>
          </a:p>
        </p:txBody>
      </p:sp>
      <p:sp>
        <p:nvSpPr>
          <p:cNvPr id="84" name="TextBox 83">
            <a:extLst>
              <a:ext uri="{FF2B5EF4-FFF2-40B4-BE49-F238E27FC236}">
                <a16:creationId xmlns:a16="http://schemas.microsoft.com/office/drawing/2014/main" id="{4C1E1D12-8055-A64D-AADC-FEBC442AE46C}"/>
              </a:ext>
            </a:extLst>
          </p:cNvPr>
          <p:cNvSpPr txBox="1"/>
          <p:nvPr/>
        </p:nvSpPr>
        <p:spPr>
          <a:xfrm>
            <a:off x="7625875" y="5239093"/>
            <a:ext cx="563616" cy="400110"/>
          </a:xfrm>
          <a:prstGeom prst="rect">
            <a:avLst/>
          </a:prstGeom>
          <a:noFill/>
        </p:spPr>
        <p:txBody>
          <a:bodyPr wrap="none" rtlCol="0">
            <a:spAutoFit/>
          </a:bodyPr>
          <a:lstStyle/>
          <a:p>
            <a:pPr marL="57150" algn="ctr"/>
            <a:r>
              <a:rPr lang="en-US" sz="2000" dirty="0" err="1">
                <a:solidFill>
                  <a:srgbClr val="007EE4"/>
                </a:solidFill>
                <a:latin typeface="Gill Sans"/>
                <a:cs typeface="Gill Sans"/>
              </a:rPr>
              <a:t>avg</a:t>
            </a:r>
            <a:endParaRPr lang="en-US" sz="2000" dirty="0">
              <a:solidFill>
                <a:srgbClr val="007EE4"/>
              </a:solidFill>
              <a:latin typeface="Gill Sans"/>
              <a:cs typeface="Gill Sans"/>
            </a:endParaRPr>
          </a:p>
        </p:txBody>
      </p:sp>
      <p:sp>
        <p:nvSpPr>
          <p:cNvPr id="85" name="TextBox 84">
            <a:extLst>
              <a:ext uri="{FF2B5EF4-FFF2-40B4-BE49-F238E27FC236}">
                <a16:creationId xmlns:a16="http://schemas.microsoft.com/office/drawing/2014/main" id="{95E050EB-46F8-AC43-9B5E-461BE707A9A6}"/>
              </a:ext>
            </a:extLst>
          </p:cNvPr>
          <p:cNvSpPr txBox="1"/>
          <p:nvPr/>
        </p:nvSpPr>
        <p:spPr>
          <a:xfrm>
            <a:off x="8083117" y="5239093"/>
            <a:ext cx="837089" cy="400110"/>
          </a:xfrm>
          <a:prstGeom prst="rect">
            <a:avLst/>
          </a:prstGeom>
          <a:noFill/>
        </p:spPr>
        <p:txBody>
          <a:bodyPr wrap="none" rtlCol="0">
            <a:spAutoFit/>
          </a:bodyPr>
          <a:lstStyle/>
          <a:p>
            <a:pPr marL="57150" algn="ctr"/>
            <a:r>
              <a:rPr lang="en-US" sz="2000" dirty="0">
                <a:solidFill>
                  <a:srgbClr val="0070C0"/>
                </a:solidFill>
                <a:latin typeface="Gill Sans"/>
                <a:cs typeface="Gill Sans"/>
              </a:rPr>
              <a:t>count</a:t>
            </a:r>
          </a:p>
        </p:txBody>
      </p:sp>
      <p:cxnSp>
        <p:nvCxnSpPr>
          <p:cNvPr id="86" name="Straight Connector 85">
            <a:extLst>
              <a:ext uri="{FF2B5EF4-FFF2-40B4-BE49-F238E27FC236}">
                <a16:creationId xmlns:a16="http://schemas.microsoft.com/office/drawing/2014/main" id="{35509BEB-65F8-3042-A9CD-179A6A30A913}"/>
              </a:ext>
            </a:extLst>
          </p:cNvPr>
          <p:cNvCxnSpPr/>
          <p:nvPr/>
        </p:nvCxnSpPr>
        <p:spPr>
          <a:xfrm flipH="1">
            <a:off x="7907683" y="4923227"/>
            <a:ext cx="29377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851C3602-F061-FD41-9F95-1A1E0E6DAEBD}"/>
              </a:ext>
            </a:extLst>
          </p:cNvPr>
          <p:cNvCxnSpPr/>
          <p:nvPr/>
        </p:nvCxnSpPr>
        <p:spPr>
          <a:xfrm>
            <a:off x="8201462" y="4923227"/>
            <a:ext cx="300199" cy="315866"/>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732F221-2C50-5F43-B154-A9BA6E311A67}"/>
              </a:ext>
            </a:extLst>
          </p:cNvPr>
          <p:cNvCxnSpPr>
            <a:cxnSpLocks/>
            <a:stCxn id="70" idx="2"/>
            <a:endCxn id="83" idx="0"/>
          </p:cNvCxnSpPr>
          <p:nvPr/>
        </p:nvCxnSpPr>
        <p:spPr>
          <a:xfrm flipH="1">
            <a:off x="8210946" y="4354461"/>
            <a:ext cx="8015" cy="203303"/>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20121971-903A-7544-A74A-7CB44D391796}"/>
              </a:ext>
            </a:extLst>
          </p:cNvPr>
          <p:cNvCxnSpPr>
            <a:cxnSpLocks/>
            <a:stCxn id="74" idx="2"/>
            <a:endCxn id="80" idx="0"/>
          </p:cNvCxnSpPr>
          <p:nvPr/>
        </p:nvCxnSpPr>
        <p:spPr>
          <a:xfrm>
            <a:off x="10217409" y="4354461"/>
            <a:ext cx="4275" cy="279794"/>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9ACEB8FE-CB7A-FA4D-AB3D-1C6C641964CA}"/>
              </a:ext>
            </a:extLst>
          </p:cNvPr>
          <p:cNvSpPr txBox="1"/>
          <p:nvPr/>
        </p:nvSpPr>
        <p:spPr>
          <a:xfrm>
            <a:off x="10666977" y="5261796"/>
            <a:ext cx="354584" cy="400110"/>
          </a:xfrm>
          <a:prstGeom prst="rect">
            <a:avLst/>
          </a:prstGeom>
          <a:noFill/>
        </p:spPr>
        <p:txBody>
          <a:bodyPr wrap="none" rtlCol="0">
            <a:spAutoFit/>
          </a:bodyPr>
          <a:lstStyle/>
          <a:p>
            <a:pPr marL="57150" algn="ctr"/>
            <a:r>
              <a:rPr lang="en-US" sz="2000" dirty="0">
                <a:solidFill>
                  <a:srgbClr val="FF0000"/>
                </a:solidFill>
                <a:latin typeface="Gill Sans"/>
                <a:cs typeface="Gill Sans"/>
              </a:rPr>
              <a:t>c</a:t>
            </a:r>
          </a:p>
        </p:txBody>
      </p:sp>
      <p:cxnSp>
        <p:nvCxnSpPr>
          <p:cNvPr id="91" name="Straight Connector 90">
            <a:extLst>
              <a:ext uri="{FF2B5EF4-FFF2-40B4-BE49-F238E27FC236}">
                <a16:creationId xmlns:a16="http://schemas.microsoft.com/office/drawing/2014/main" id="{7978B0A1-61B1-3E43-916D-45143AF75756}"/>
              </a:ext>
            </a:extLst>
          </p:cNvPr>
          <p:cNvCxnSpPr>
            <a:cxnSpLocks/>
            <a:stCxn id="80" idx="2"/>
          </p:cNvCxnSpPr>
          <p:nvPr/>
        </p:nvCxnSpPr>
        <p:spPr>
          <a:xfrm>
            <a:off x="10221684" y="5003587"/>
            <a:ext cx="612967" cy="258209"/>
          </a:xfrm>
          <a:prstGeom prst="line">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908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3358F-A4C4-9646-A64F-115652D4430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AE7C60-D31B-324B-98E2-52CE8A6C452C}"/>
              </a:ext>
            </a:extLst>
          </p:cNvPr>
          <p:cNvPicPr>
            <a:picLocks noChangeAspect="1"/>
          </p:cNvPicPr>
          <p:nvPr/>
        </p:nvPicPr>
        <p:blipFill>
          <a:blip r:embed="rId2"/>
          <a:stretch>
            <a:fillRect/>
          </a:stretch>
        </p:blipFill>
        <p:spPr>
          <a:xfrm>
            <a:off x="0" y="924187"/>
            <a:ext cx="12192000" cy="5009625"/>
          </a:xfrm>
          <a:prstGeom prst="rect">
            <a:avLst/>
          </a:prstGeom>
        </p:spPr>
      </p:pic>
    </p:spTree>
    <p:extLst>
      <p:ext uri="{BB962C8B-B14F-4D97-AF65-F5344CB8AC3E}">
        <p14:creationId xmlns:p14="http://schemas.microsoft.com/office/powerpoint/2010/main" val="3740096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F3D578-7D1F-C246-BDE5-F3E3B2F06A12}"/>
              </a:ext>
            </a:extLst>
          </p:cNvPr>
          <p:cNvPicPr>
            <a:picLocks noChangeAspect="1"/>
          </p:cNvPicPr>
          <p:nvPr/>
        </p:nvPicPr>
        <p:blipFill>
          <a:blip r:embed="rId2"/>
          <a:stretch>
            <a:fillRect/>
          </a:stretch>
        </p:blipFill>
        <p:spPr>
          <a:xfrm>
            <a:off x="8897179" y="1284393"/>
            <a:ext cx="2667000" cy="2019300"/>
          </a:xfrm>
          <a:prstGeom prst="rect">
            <a:avLst/>
          </a:prstGeom>
        </p:spPr>
      </p:pic>
      <p:pic>
        <p:nvPicPr>
          <p:cNvPr id="6" name="Picture 5">
            <a:extLst>
              <a:ext uri="{FF2B5EF4-FFF2-40B4-BE49-F238E27FC236}">
                <a16:creationId xmlns:a16="http://schemas.microsoft.com/office/drawing/2014/main" id="{7F34AEED-F2DA-8344-854D-3CDA4EA15F78}"/>
              </a:ext>
            </a:extLst>
          </p:cNvPr>
          <p:cNvPicPr>
            <a:picLocks noChangeAspect="1"/>
          </p:cNvPicPr>
          <p:nvPr/>
        </p:nvPicPr>
        <p:blipFill>
          <a:blip r:embed="rId3"/>
          <a:stretch>
            <a:fillRect/>
          </a:stretch>
        </p:blipFill>
        <p:spPr>
          <a:xfrm>
            <a:off x="8668579" y="3524973"/>
            <a:ext cx="2895600" cy="1435100"/>
          </a:xfrm>
          <a:prstGeom prst="rect">
            <a:avLst/>
          </a:prstGeom>
        </p:spPr>
      </p:pic>
      <p:pic>
        <p:nvPicPr>
          <p:cNvPr id="7" name="Picture 6">
            <a:extLst>
              <a:ext uri="{FF2B5EF4-FFF2-40B4-BE49-F238E27FC236}">
                <a16:creationId xmlns:a16="http://schemas.microsoft.com/office/drawing/2014/main" id="{7DF83713-D5E4-3E4F-8EBD-49B10A97F72C}"/>
              </a:ext>
            </a:extLst>
          </p:cNvPr>
          <p:cNvPicPr>
            <a:picLocks noChangeAspect="1"/>
          </p:cNvPicPr>
          <p:nvPr/>
        </p:nvPicPr>
        <p:blipFill>
          <a:blip r:embed="rId4"/>
          <a:stretch>
            <a:fillRect/>
          </a:stretch>
        </p:blipFill>
        <p:spPr>
          <a:xfrm>
            <a:off x="0" y="1507788"/>
            <a:ext cx="8401878" cy="3452285"/>
          </a:xfrm>
          <a:prstGeom prst="rect">
            <a:avLst/>
          </a:prstGeom>
        </p:spPr>
      </p:pic>
    </p:spTree>
    <p:extLst>
      <p:ext uri="{BB962C8B-B14F-4D97-AF65-F5344CB8AC3E}">
        <p14:creationId xmlns:p14="http://schemas.microsoft.com/office/powerpoint/2010/main" val="2390303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76B455-6CA2-CD47-BB70-47712902413C}"/>
              </a:ext>
            </a:extLst>
          </p:cNvPr>
          <p:cNvPicPr>
            <a:picLocks noChangeAspect="1"/>
          </p:cNvPicPr>
          <p:nvPr/>
        </p:nvPicPr>
        <p:blipFill>
          <a:blip r:embed="rId2"/>
          <a:stretch>
            <a:fillRect/>
          </a:stretch>
        </p:blipFill>
        <p:spPr>
          <a:xfrm>
            <a:off x="113196" y="1371600"/>
            <a:ext cx="7035800" cy="4114800"/>
          </a:xfrm>
          <a:prstGeom prst="rect">
            <a:avLst/>
          </a:prstGeom>
        </p:spPr>
      </p:pic>
      <p:pic>
        <p:nvPicPr>
          <p:cNvPr id="5" name="Picture 4">
            <a:extLst>
              <a:ext uri="{FF2B5EF4-FFF2-40B4-BE49-F238E27FC236}">
                <a16:creationId xmlns:a16="http://schemas.microsoft.com/office/drawing/2014/main" id="{9615C9FE-32B1-1E48-9B4D-49C400CF5E53}"/>
              </a:ext>
            </a:extLst>
          </p:cNvPr>
          <p:cNvPicPr>
            <a:picLocks noChangeAspect="1"/>
          </p:cNvPicPr>
          <p:nvPr/>
        </p:nvPicPr>
        <p:blipFill rotWithShape="1">
          <a:blip r:embed="rId3"/>
          <a:srcRect r="56389"/>
          <a:stretch/>
        </p:blipFill>
        <p:spPr>
          <a:xfrm>
            <a:off x="7928113" y="1851716"/>
            <a:ext cx="3256722" cy="2730500"/>
          </a:xfrm>
          <a:prstGeom prst="rect">
            <a:avLst/>
          </a:prstGeom>
        </p:spPr>
      </p:pic>
      <p:pic>
        <p:nvPicPr>
          <p:cNvPr id="6" name="Picture 5">
            <a:extLst>
              <a:ext uri="{FF2B5EF4-FFF2-40B4-BE49-F238E27FC236}">
                <a16:creationId xmlns:a16="http://schemas.microsoft.com/office/drawing/2014/main" id="{2C3E13E3-987B-E648-BB7A-1D4C71A17034}"/>
              </a:ext>
            </a:extLst>
          </p:cNvPr>
          <p:cNvPicPr>
            <a:picLocks noChangeAspect="1"/>
          </p:cNvPicPr>
          <p:nvPr/>
        </p:nvPicPr>
        <p:blipFill>
          <a:blip r:embed="rId4"/>
          <a:stretch>
            <a:fillRect/>
          </a:stretch>
        </p:blipFill>
        <p:spPr>
          <a:xfrm>
            <a:off x="7400235" y="4631912"/>
            <a:ext cx="3911600" cy="1905000"/>
          </a:xfrm>
          <a:prstGeom prst="rect">
            <a:avLst/>
          </a:prstGeom>
        </p:spPr>
      </p:pic>
    </p:spTree>
    <p:extLst>
      <p:ext uri="{BB962C8B-B14F-4D97-AF65-F5344CB8AC3E}">
        <p14:creationId xmlns:p14="http://schemas.microsoft.com/office/powerpoint/2010/main" val="336917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8409" r="56873" b="57145"/>
          <a:stretch/>
        </p:blipFill>
        <p:spPr>
          <a:xfrm>
            <a:off x="1670415" y="3475620"/>
            <a:ext cx="2005061" cy="953604"/>
          </a:xfrm>
          <a:prstGeom prst="rect">
            <a:avLst/>
          </a:prstGeom>
        </p:spPr>
      </p:pic>
      <p:pic>
        <p:nvPicPr>
          <p:cNvPr id="5" name="Picture 4"/>
          <p:cNvPicPr>
            <a:picLocks noChangeAspect="1"/>
          </p:cNvPicPr>
          <p:nvPr/>
        </p:nvPicPr>
        <p:blipFill rotWithShape="1">
          <a:blip r:embed="rId4"/>
          <a:srcRect l="7457" r="50210" b="32496"/>
          <a:stretch/>
        </p:blipFill>
        <p:spPr>
          <a:xfrm>
            <a:off x="1670415" y="4327624"/>
            <a:ext cx="2005061" cy="1133486"/>
          </a:xfrm>
          <a:prstGeom prst="rect">
            <a:avLst/>
          </a:prstGeom>
        </p:spPr>
      </p:pic>
      <p:pic>
        <p:nvPicPr>
          <p:cNvPr id="6" name="Picture 5"/>
          <p:cNvPicPr>
            <a:picLocks noChangeAspect="1"/>
          </p:cNvPicPr>
          <p:nvPr/>
        </p:nvPicPr>
        <p:blipFill rotWithShape="1">
          <a:blip r:embed="rId3"/>
          <a:srcRect l="47764" t="9043"/>
          <a:stretch/>
        </p:blipFill>
        <p:spPr>
          <a:xfrm>
            <a:off x="3460717" y="1809588"/>
            <a:ext cx="2428559" cy="2518036"/>
          </a:xfrm>
          <a:prstGeom prst="rect">
            <a:avLst/>
          </a:prstGeom>
        </p:spPr>
      </p:pic>
      <p:pic>
        <p:nvPicPr>
          <p:cNvPr id="7" name="Picture 6"/>
          <p:cNvPicPr>
            <a:picLocks noChangeAspect="1"/>
          </p:cNvPicPr>
          <p:nvPr/>
        </p:nvPicPr>
        <p:blipFill rotWithShape="1">
          <a:blip r:embed="rId4"/>
          <a:srcRect l="54284" b="32496"/>
          <a:stretch/>
        </p:blipFill>
        <p:spPr>
          <a:xfrm>
            <a:off x="3441547" y="4327624"/>
            <a:ext cx="2165282" cy="1133486"/>
          </a:xfrm>
          <a:prstGeom prst="rect">
            <a:avLst/>
          </a:prstGeom>
        </p:spPr>
      </p:pic>
      <p:pic>
        <p:nvPicPr>
          <p:cNvPr id="8" name="Picture 7"/>
          <p:cNvPicPr>
            <a:picLocks noChangeAspect="1"/>
          </p:cNvPicPr>
          <p:nvPr/>
        </p:nvPicPr>
        <p:blipFill rotWithShape="1">
          <a:blip r:embed="rId5"/>
          <a:srcRect l="5187" r="18898" b="24910"/>
          <a:stretch/>
        </p:blipFill>
        <p:spPr>
          <a:xfrm>
            <a:off x="6586614" y="2851464"/>
            <a:ext cx="3918206" cy="1526960"/>
          </a:xfrm>
          <a:prstGeom prst="rect">
            <a:avLst/>
          </a:prstGeom>
        </p:spPr>
      </p:pic>
      <p:grpSp>
        <p:nvGrpSpPr>
          <p:cNvPr id="11" name="Group 10"/>
          <p:cNvGrpSpPr/>
          <p:nvPr/>
        </p:nvGrpSpPr>
        <p:grpSpPr>
          <a:xfrm>
            <a:off x="6975653" y="4604014"/>
            <a:ext cx="3346049" cy="1277634"/>
            <a:chOff x="4995072" y="5061214"/>
            <a:chExt cx="3346049" cy="1277634"/>
          </a:xfrm>
        </p:grpSpPr>
        <p:pic>
          <p:nvPicPr>
            <p:cNvPr id="9" name="Picture 8"/>
            <p:cNvPicPr>
              <a:picLocks noChangeAspect="1"/>
            </p:cNvPicPr>
            <p:nvPr/>
          </p:nvPicPr>
          <p:blipFill rotWithShape="1">
            <a:blip r:embed="rId6"/>
            <a:srcRect r="57435"/>
            <a:stretch/>
          </p:blipFill>
          <p:spPr>
            <a:xfrm>
              <a:off x="4995072" y="5061214"/>
              <a:ext cx="1450193" cy="1277634"/>
            </a:xfrm>
            <a:prstGeom prst="rect">
              <a:avLst/>
            </a:prstGeom>
          </p:spPr>
        </p:pic>
        <p:pic>
          <p:nvPicPr>
            <p:cNvPr id="10" name="Picture 9"/>
            <p:cNvPicPr>
              <a:picLocks noChangeAspect="1"/>
            </p:cNvPicPr>
            <p:nvPr/>
          </p:nvPicPr>
          <p:blipFill rotWithShape="1">
            <a:blip r:embed="rId6"/>
            <a:srcRect l="42633"/>
            <a:stretch/>
          </p:blipFill>
          <p:spPr>
            <a:xfrm>
              <a:off x="6386614" y="5061214"/>
              <a:ext cx="1954507" cy="1277634"/>
            </a:xfrm>
            <a:prstGeom prst="rect">
              <a:avLst/>
            </a:prstGeom>
          </p:spPr>
        </p:pic>
      </p:grpSp>
    </p:spTree>
    <p:extLst>
      <p:ext uri="{BB962C8B-B14F-4D97-AF65-F5344CB8AC3E}">
        <p14:creationId xmlns:p14="http://schemas.microsoft.com/office/powerpoint/2010/main" val="1240624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B6875-60AF-FE46-87F8-BCE8E28E2F3E}"/>
              </a:ext>
            </a:extLst>
          </p:cNvPr>
          <p:cNvSpPr/>
          <p:nvPr/>
        </p:nvSpPr>
        <p:spPr>
          <a:xfrm>
            <a:off x="980661" y="2753139"/>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Precision Interfaces</a:t>
            </a:r>
          </a:p>
        </p:txBody>
      </p:sp>
      <p:pic>
        <p:nvPicPr>
          <p:cNvPr id="5" name="Picture 4">
            <a:extLst>
              <a:ext uri="{FF2B5EF4-FFF2-40B4-BE49-F238E27FC236}">
                <a16:creationId xmlns:a16="http://schemas.microsoft.com/office/drawing/2014/main" id="{B4A2535B-03B6-AE47-8CCA-445DC14018C0}"/>
              </a:ext>
            </a:extLst>
          </p:cNvPr>
          <p:cNvPicPr>
            <a:picLocks noChangeAspect="1"/>
          </p:cNvPicPr>
          <p:nvPr/>
        </p:nvPicPr>
        <p:blipFill>
          <a:blip r:embed="rId2"/>
          <a:stretch>
            <a:fillRect/>
          </a:stretch>
        </p:blipFill>
        <p:spPr>
          <a:xfrm>
            <a:off x="4477854" y="3016250"/>
            <a:ext cx="2070100" cy="825500"/>
          </a:xfrm>
          <a:prstGeom prst="rect">
            <a:avLst/>
          </a:prstGeom>
        </p:spPr>
      </p:pic>
      <p:cxnSp>
        <p:nvCxnSpPr>
          <p:cNvPr id="7" name="Straight Arrow Connector 6">
            <a:extLst>
              <a:ext uri="{FF2B5EF4-FFF2-40B4-BE49-F238E27FC236}">
                <a16:creationId xmlns:a16="http://schemas.microsoft.com/office/drawing/2014/main" id="{73C0028D-30DE-4D42-9A0A-25770B8FA879}"/>
              </a:ext>
            </a:extLst>
          </p:cNvPr>
          <p:cNvCxnSpPr>
            <a:stCxn id="4" idx="3"/>
            <a:endCxn id="5" idx="1"/>
          </p:cNvCxnSpPr>
          <p:nvPr/>
        </p:nvCxnSpPr>
        <p:spPr>
          <a:xfrm>
            <a:off x="3511826" y="3429000"/>
            <a:ext cx="966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870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B6875-60AF-FE46-87F8-BCE8E28E2F3E}"/>
              </a:ext>
            </a:extLst>
          </p:cNvPr>
          <p:cNvSpPr/>
          <p:nvPr/>
        </p:nvSpPr>
        <p:spPr>
          <a:xfrm>
            <a:off x="980661" y="2753139"/>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Precision Interfaces</a:t>
            </a:r>
          </a:p>
        </p:txBody>
      </p:sp>
      <p:pic>
        <p:nvPicPr>
          <p:cNvPr id="5" name="Picture 4">
            <a:extLst>
              <a:ext uri="{FF2B5EF4-FFF2-40B4-BE49-F238E27FC236}">
                <a16:creationId xmlns:a16="http://schemas.microsoft.com/office/drawing/2014/main" id="{B4A2535B-03B6-AE47-8CCA-445DC14018C0}"/>
              </a:ext>
            </a:extLst>
          </p:cNvPr>
          <p:cNvPicPr>
            <a:picLocks noChangeAspect="1"/>
          </p:cNvPicPr>
          <p:nvPr/>
        </p:nvPicPr>
        <p:blipFill>
          <a:blip r:embed="rId2"/>
          <a:stretch>
            <a:fillRect/>
          </a:stretch>
        </p:blipFill>
        <p:spPr>
          <a:xfrm>
            <a:off x="4477854" y="3016250"/>
            <a:ext cx="2070100" cy="825500"/>
          </a:xfrm>
          <a:prstGeom prst="rect">
            <a:avLst/>
          </a:prstGeom>
        </p:spPr>
      </p:pic>
      <p:cxnSp>
        <p:nvCxnSpPr>
          <p:cNvPr id="7" name="Straight Arrow Connector 6">
            <a:extLst>
              <a:ext uri="{FF2B5EF4-FFF2-40B4-BE49-F238E27FC236}">
                <a16:creationId xmlns:a16="http://schemas.microsoft.com/office/drawing/2014/main" id="{73C0028D-30DE-4D42-9A0A-25770B8FA879}"/>
              </a:ext>
            </a:extLst>
          </p:cNvPr>
          <p:cNvCxnSpPr>
            <a:stCxn id="4" idx="3"/>
            <a:endCxn id="5" idx="1"/>
          </p:cNvCxnSpPr>
          <p:nvPr/>
        </p:nvCxnSpPr>
        <p:spPr>
          <a:xfrm>
            <a:off x="3511826" y="3429000"/>
            <a:ext cx="966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906F000-B788-3140-BE47-AEF361C00CF6}"/>
              </a:ext>
            </a:extLst>
          </p:cNvPr>
          <p:cNvPicPr>
            <a:picLocks noChangeAspect="1"/>
          </p:cNvPicPr>
          <p:nvPr/>
        </p:nvPicPr>
        <p:blipFill>
          <a:blip r:embed="rId3"/>
          <a:stretch>
            <a:fillRect/>
          </a:stretch>
        </p:blipFill>
        <p:spPr>
          <a:xfrm>
            <a:off x="4477854" y="2685498"/>
            <a:ext cx="4796144" cy="1522946"/>
          </a:xfrm>
          <a:prstGeom prst="rect">
            <a:avLst/>
          </a:prstGeom>
        </p:spPr>
      </p:pic>
    </p:spTree>
    <p:extLst>
      <p:ext uri="{BB962C8B-B14F-4D97-AF65-F5344CB8AC3E}">
        <p14:creationId xmlns:p14="http://schemas.microsoft.com/office/powerpoint/2010/main" val="551603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B6875-60AF-FE46-87F8-BCE8E28E2F3E}"/>
              </a:ext>
            </a:extLst>
          </p:cNvPr>
          <p:cNvSpPr/>
          <p:nvPr/>
        </p:nvSpPr>
        <p:spPr>
          <a:xfrm>
            <a:off x="980661" y="2753139"/>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Precision Interfaces</a:t>
            </a:r>
          </a:p>
        </p:txBody>
      </p:sp>
      <p:cxnSp>
        <p:nvCxnSpPr>
          <p:cNvPr id="7" name="Straight Arrow Connector 6">
            <a:extLst>
              <a:ext uri="{FF2B5EF4-FFF2-40B4-BE49-F238E27FC236}">
                <a16:creationId xmlns:a16="http://schemas.microsoft.com/office/drawing/2014/main" id="{73C0028D-30DE-4D42-9A0A-25770B8FA879}"/>
              </a:ext>
            </a:extLst>
          </p:cNvPr>
          <p:cNvCxnSpPr>
            <a:cxnSpLocks/>
            <a:stCxn id="4" idx="3"/>
          </p:cNvCxnSpPr>
          <p:nvPr/>
        </p:nvCxnSpPr>
        <p:spPr>
          <a:xfrm>
            <a:off x="3511826" y="3429000"/>
            <a:ext cx="966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906F000-B788-3140-BE47-AEF361C00CF6}"/>
              </a:ext>
            </a:extLst>
          </p:cNvPr>
          <p:cNvPicPr>
            <a:picLocks noChangeAspect="1"/>
          </p:cNvPicPr>
          <p:nvPr/>
        </p:nvPicPr>
        <p:blipFill>
          <a:blip r:embed="rId2"/>
          <a:stretch>
            <a:fillRect/>
          </a:stretch>
        </p:blipFill>
        <p:spPr>
          <a:xfrm>
            <a:off x="8454889" y="367196"/>
            <a:ext cx="3284930" cy="1043082"/>
          </a:xfrm>
          <a:prstGeom prst="rect">
            <a:avLst/>
          </a:prstGeom>
        </p:spPr>
      </p:pic>
      <p:sp>
        <p:nvSpPr>
          <p:cNvPr id="3" name="TextBox 2">
            <a:extLst>
              <a:ext uri="{FF2B5EF4-FFF2-40B4-BE49-F238E27FC236}">
                <a16:creationId xmlns:a16="http://schemas.microsoft.com/office/drawing/2014/main" id="{F202659F-D794-FA49-ACD4-B1A9A182791F}"/>
              </a:ext>
            </a:extLst>
          </p:cNvPr>
          <p:cNvSpPr txBox="1"/>
          <p:nvPr/>
        </p:nvSpPr>
        <p:spPr>
          <a:xfrm>
            <a:off x="4586632" y="2885109"/>
            <a:ext cx="2623931" cy="1077218"/>
          </a:xfrm>
          <a:prstGeom prst="rect">
            <a:avLst/>
          </a:prstGeom>
          <a:noFill/>
        </p:spPr>
        <p:txBody>
          <a:bodyPr wrap="square" rtlCol="0">
            <a:spAutoFit/>
          </a:bodyPr>
          <a:lstStyle/>
          <a:p>
            <a:r>
              <a:rPr lang="en-US" sz="3200" dirty="0"/>
              <a:t>Interface Specification</a:t>
            </a:r>
          </a:p>
        </p:txBody>
      </p:sp>
      <p:sp>
        <p:nvSpPr>
          <p:cNvPr id="8" name="Rectangle 7">
            <a:extLst>
              <a:ext uri="{FF2B5EF4-FFF2-40B4-BE49-F238E27FC236}">
                <a16:creationId xmlns:a16="http://schemas.microsoft.com/office/drawing/2014/main" id="{7EB64758-13D5-7D4F-98D8-C76DDC6875E9}"/>
              </a:ext>
            </a:extLst>
          </p:cNvPr>
          <p:cNvSpPr/>
          <p:nvPr/>
        </p:nvSpPr>
        <p:spPr>
          <a:xfrm>
            <a:off x="8938592" y="2071996"/>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Front-end Engine</a:t>
            </a:r>
          </a:p>
        </p:txBody>
      </p:sp>
      <p:sp>
        <p:nvSpPr>
          <p:cNvPr id="9" name="Rectangle 8">
            <a:extLst>
              <a:ext uri="{FF2B5EF4-FFF2-40B4-BE49-F238E27FC236}">
                <a16:creationId xmlns:a16="http://schemas.microsoft.com/office/drawing/2014/main" id="{2C4215F9-716E-B945-B509-89243308F828}"/>
              </a:ext>
            </a:extLst>
          </p:cNvPr>
          <p:cNvSpPr/>
          <p:nvPr/>
        </p:nvSpPr>
        <p:spPr>
          <a:xfrm>
            <a:off x="8938591" y="4251978"/>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Back-end Server</a:t>
            </a:r>
          </a:p>
        </p:txBody>
      </p:sp>
      <p:cxnSp>
        <p:nvCxnSpPr>
          <p:cNvPr id="11" name="Straight Arrow Connector 10">
            <a:extLst>
              <a:ext uri="{FF2B5EF4-FFF2-40B4-BE49-F238E27FC236}">
                <a16:creationId xmlns:a16="http://schemas.microsoft.com/office/drawing/2014/main" id="{D35ACEE4-04FE-3645-AA23-03B2828B2A00}"/>
              </a:ext>
            </a:extLst>
          </p:cNvPr>
          <p:cNvCxnSpPr>
            <a:cxnSpLocks/>
            <a:stCxn id="3" idx="3"/>
            <a:endCxn id="8" idx="1"/>
          </p:cNvCxnSpPr>
          <p:nvPr/>
        </p:nvCxnSpPr>
        <p:spPr>
          <a:xfrm flipV="1">
            <a:off x="7210563" y="2747857"/>
            <a:ext cx="1728029" cy="6758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319D8C-D122-8C4D-B92C-5A940393283E}"/>
              </a:ext>
            </a:extLst>
          </p:cNvPr>
          <p:cNvCxnSpPr>
            <a:cxnSpLocks/>
            <a:stCxn id="9" idx="0"/>
            <a:endCxn id="8" idx="2"/>
          </p:cNvCxnSpPr>
          <p:nvPr/>
        </p:nvCxnSpPr>
        <p:spPr>
          <a:xfrm flipV="1">
            <a:off x="10204174" y="3423718"/>
            <a:ext cx="1" cy="82826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5F86CD-A2AE-F94B-910B-966EC1EE01D0}"/>
              </a:ext>
            </a:extLst>
          </p:cNvPr>
          <p:cNvCxnSpPr>
            <a:cxnSpLocks/>
            <a:stCxn id="8" idx="0"/>
          </p:cNvCxnSpPr>
          <p:nvPr/>
        </p:nvCxnSpPr>
        <p:spPr>
          <a:xfrm flipH="1" flipV="1">
            <a:off x="10204173" y="1403208"/>
            <a:ext cx="2" cy="6687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520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B6875-60AF-FE46-87F8-BCE8E28E2F3E}"/>
              </a:ext>
            </a:extLst>
          </p:cNvPr>
          <p:cNvSpPr/>
          <p:nvPr/>
        </p:nvSpPr>
        <p:spPr>
          <a:xfrm>
            <a:off x="980661" y="2753139"/>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Precision Interfaces</a:t>
            </a:r>
          </a:p>
        </p:txBody>
      </p:sp>
      <p:cxnSp>
        <p:nvCxnSpPr>
          <p:cNvPr id="7" name="Straight Arrow Connector 6">
            <a:extLst>
              <a:ext uri="{FF2B5EF4-FFF2-40B4-BE49-F238E27FC236}">
                <a16:creationId xmlns:a16="http://schemas.microsoft.com/office/drawing/2014/main" id="{73C0028D-30DE-4D42-9A0A-25770B8FA879}"/>
              </a:ext>
            </a:extLst>
          </p:cNvPr>
          <p:cNvCxnSpPr>
            <a:cxnSpLocks/>
            <a:stCxn id="4" idx="3"/>
          </p:cNvCxnSpPr>
          <p:nvPr/>
        </p:nvCxnSpPr>
        <p:spPr>
          <a:xfrm>
            <a:off x="3511826" y="3429000"/>
            <a:ext cx="96602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906F000-B788-3140-BE47-AEF361C00CF6}"/>
              </a:ext>
            </a:extLst>
          </p:cNvPr>
          <p:cNvPicPr>
            <a:picLocks noChangeAspect="1"/>
          </p:cNvPicPr>
          <p:nvPr/>
        </p:nvPicPr>
        <p:blipFill>
          <a:blip r:embed="rId2"/>
          <a:stretch>
            <a:fillRect/>
          </a:stretch>
        </p:blipFill>
        <p:spPr>
          <a:xfrm>
            <a:off x="8454889" y="367196"/>
            <a:ext cx="3284930" cy="1043082"/>
          </a:xfrm>
          <a:prstGeom prst="rect">
            <a:avLst/>
          </a:prstGeom>
        </p:spPr>
      </p:pic>
      <p:sp>
        <p:nvSpPr>
          <p:cNvPr id="3" name="TextBox 2">
            <a:extLst>
              <a:ext uri="{FF2B5EF4-FFF2-40B4-BE49-F238E27FC236}">
                <a16:creationId xmlns:a16="http://schemas.microsoft.com/office/drawing/2014/main" id="{F202659F-D794-FA49-ACD4-B1A9A182791F}"/>
              </a:ext>
            </a:extLst>
          </p:cNvPr>
          <p:cNvSpPr txBox="1"/>
          <p:nvPr/>
        </p:nvSpPr>
        <p:spPr>
          <a:xfrm>
            <a:off x="4586632" y="2885109"/>
            <a:ext cx="2623931" cy="1077218"/>
          </a:xfrm>
          <a:prstGeom prst="rect">
            <a:avLst/>
          </a:prstGeom>
          <a:noFill/>
        </p:spPr>
        <p:txBody>
          <a:bodyPr wrap="square" rtlCol="0">
            <a:spAutoFit/>
          </a:bodyPr>
          <a:lstStyle/>
          <a:p>
            <a:r>
              <a:rPr lang="en-US" sz="3200" dirty="0"/>
              <a:t>Interface Specification</a:t>
            </a:r>
          </a:p>
        </p:txBody>
      </p:sp>
      <p:sp>
        <p:nvSpPr>
          <p:cNvPr id="8" name="Rectangle 7">
            <a:extLst>
              <a:ext uri="{FF2B5EF4-FFF2-40B4-BE49-F238E27FC236}">
                <a16:creationId xmlns:a16="http://schemas.microsoft.com/office/drawing/2014/main" id="{7EB64758-13D5-7D4F-98D8-C76DDC6875E9}"/>
              </a:ext>
            </a:extLst>
          </p:cNvPr>
          <p:cNvSpPr/>
          <p:nvPr/>
        </p:nvSpPr>
        <p:spPr>
          <a:xfrm>
            <a:off x="8938592" y="2071996"/>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PI-client</a:t>
            </a:r>
          </a:p>
        </p:txBody>
      </p:sp>
      <p:sp>
        <p:nvSpPr>
          <p:cNvPr id="9" name="Rectangle 8">
            <a:extLst>
              <a:ext uri="{FF2B5EF4-FFF2-40B4-BE49-F238E27FC236}">
                <a16:creationId xmlns:a16="http://schemas.microsoft.com/office/drawing/2014/main" id="{2C4215F9-716E-B945-B509-89243308F828}"/>
              </a:ext>
            </a:extLst>
          </p:cNvPr>
          <p:cNvSpPr/>
          <p:nvPr/>
        </p:nvSpPr>
        <p:spPr>
          <a:xfrm>
            <a:off x="8938591" y="4251978"/>
            <a:ext cx="2531165" cy="135172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PI-server</a:t>
            </a:r>
          </a:p>
        </p:txBody>
      </p:sp>
      <p:cxnSp>
        <p:nvCxnSpPr>
          <p:cNvPr id="11" name="Straight Arrow Connector 10">
            <a:extLst>
              <a:ext uri="{FF2B5EF4-FFF2-40B4-BE49-F238E27FC236}">
                <a16:creationId xmlns:a16="http://schemas.microsoft.com/office/drawing/2014/main" id="{D35ACEE4-04FE-3645-AA23-03B2828B2A00}"/>
              </a:ext>
            </a:extLst>
          </p:cNvPr>
          <p:cNvCxnSpPr>
            <a:cxnSpLocks/>
            <a:stCxn id="3" idx="3"/>
            <a:endCxn id="8" idx="1"/>
          </p:cNvCxnSpPr>
          <p:nvPr/>
        </p:nvCxnSpPr>
        <p:spPr>
          <a:xfrm flipV="1">
            <a:off x="7210563" y="2747857"/>
            <a:ext cx="1728029" cy="6758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319D8C-D122-8C4D-B92C-5A940393283E}"/>
              </a:ext>
            </a:extLst>
          </p:cNvPr>
          <p:cNvCxnSpPr>
            <a:cxnSpLocks/>
            <a:stCxn id="9" idx="0"/>
            <a:endCxn id="8" idx="2"/>
          </p:cNvCxnSpPr>
          <p:nvPr/>
        </p:nvCxnSpPr>
        <p:spPr>
          <a:xfrm flipV="1">
            <a:off x="10204174" y="3423718"/>
            <a:ext cx="1" cy="82826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95F86CD-A2AE-F94B-910B-966EC1EE01D0}"/>
              </a:ext>
            </a:extLst>
          </p:cNvPr>
          <p:cNvCxnSpPr>
            <a:cxnSpLocks/>
            <a:stCxn id="8" idx="0"/>
          </p:cNvCxnSpPr>
          <p:nvPr/>
        </p:nvCxnSpPr>
        <p:spPr>
          <a:xfrm flipH="1" flipV="1">
            <a:off x="10204173" y="1403208"/>
            <a:ext cx="2" cy="6687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56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E545-1C61-8B4A-B137-40E331B490E3}"/>
              </a:ext>
            </a:extLst>
          </p:cNvPr>
          <p:cNvSpPr>
            <a:spLocks noGrp="1"/>
          </p:cNvSpPr>
          <p:nvPr>
            <p:ph type="title"/>
          </p:nvPr>
        </p:nvSpPr>
        <p:spPr/>
        <p:txBody>
          <a:bodyPr/>
          <a:lstStyle/>
          <a:p>
            <a:r>
              <a:rPr lang="en-US" dirty="0"/>
              <a:t>https://</a:t>
            </a:r>
            <a:r>
              <a:rPr lang="en-US" dirty="0" err="1"/>
              <a:t>cudbg.github.io</a:t>
            </a:r>
            <a:r>
              <a:rPr lang="en-US" dirty="0"/>
              <a:t>/summer20/</a:t>
            </a:r>
          </a:p>
        </p:txBody>
      </p:sp>
      <p:sp>
        <p:nvSpPr>
          <p:cNvPr id="4" name="Rectangle 3">
            <a:extLst>
              <a:ext uri="{FF2B5EF4-FFF2-40B4-BE49-F238E27FC236}">
                <a16:creationId xmlns:a16="http://schemas.microsoft.com/office/drawing/2014/main" id="{1F1792F0-947F-8448-B7DE-2BDDBFAF7EA1}"/>
              </a:ext>
            </a:extLst>
          </p:cNvPr>
          <p:cNvSpPr/>
          <p:nvPr/>
        </p:nvSpPr>
        <p:spPr>
          <a:xfrm>
            <a:off x="4104996" y="1996210"/>
            <a:ext cx="2273674" cy="949317"/>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 –credit course</a:t>
            </a:r>
          </a:p>
        </p:txBody>
      </p:sp>
      <p:sp>
        <p:nvSpPr>
          <p:cNvPr id="5" name="Rectangle 4">
            <a:extLst>
              <a:ext uri="{FF2B5EF4-FFF2-40B4-BE49-F238E27FC236}">
                <a16:creationId xmlns:a16="http://schemas.microsoft.com/office/drawing/2014/main" id="{264CB126-429C-8447-9FC4-6526DC032952}"/>
              </a:ext>
            </a:extLst>
          </p:cNvPr>
          <p:cNvSpPr/>
          <p:nvPr/>
        </p:nvSpPr>
        <p:spPr>
          <a:xfrm>
            <a:off x="1613929" y="3675645"/>
            <a:ext cx="2273674" cy="9493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Section: </a:t>
            </a:r>
            <a:r>
              <a:rPr lang="en-US" sz="2400" dirty="0" err="1">
                <a:solidFill>
                  <a:schemeClr val="tx1"/>
                </a:solidFill>
              </a:rPr>
              <a:t>Khameleon</a:t>
            </a:r>
            <a:endParaRPr lang="en-US" sz="2400" dirty="0">
              <a:solidFill>
                <a:schemeClr val="tx1"/>
              </a:solidFill>
            </a:endParaRPr>
          </a:p>
        </p:txBody>
      </p:sp>
      <p:sp>
        <p:nvSpPr>
          <p:cNvPr id="6" name="Rectangle 5">
            <a:extLst>
              <a:ext uri="{FF2B5EF4-FFF2-40B4-BE49-F238E27FC236}">
                <a16:creationId xmlns:a16="http://schemas.microsoft.com/office/drawing/2014/main" id="{2DCF8F43-F48A-C141-8C4E-AD76A3F32633}"/>
              </a:ext>
            </a:extLst>
          </p:cNvPr>
          <p:cNvSpPr/>
          <p:nvPr/>
        </p:nvSpPr>
        <p:spPr>
          <a:xfrm>
            <a:off x="6596063" y="3429001"/>
            <a:ext cx="2273674" cy="1572208"/>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Section: Precision Interfaces</a:t>
            </a:r>
          </a:p>
        </p:txBody>
      </p:sp>
      <p:sp>
        <p:nvSpPr>
          <p:cNvPr id="9" name="Rectangle 8">
            <a:extLst>
              <a:ext uri="{FF2B5EF4-FFF2-40B4-BE49-F238E27FC236}">
                <a16:creationId xmlns:a16="http://schemas.microsoft.com/office/drawing/2014/main" id="{FC1F09DA-25D8-FF47-8F8D-BF1C7C613A05}"/>
              </a:ext>
            </a:extLst>
          </p:cNvPr>
          <p:cNvSpPr/>
          <p:nvPr/>
        </p:nvSpPr>
        <p:spPr>
          <a:xfrm>
            <a:off x="589995"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1</a:t>
            </a:r>
          </a:p>
        </p:txBody>
      </p:sp>
      <p:sp>
        <p:nvSpPr>
          <p:cNvPr id="10" name="Rectangle 9">
            <a:extLst>
              <a:ext uri="{FF2B5EF4-FFF2-40B4-BE49-F238E27FC236}">
                <a16:creationId xmlns:a16="http://schemas.microsoft.com/office/drawing/2014/main" id="{8CE31CE6-131F-CA41-837D-9691AE53BA93}"/>
              </a:ext>
            </a:extLst>
          </p:cNvPr>
          <p:cNvSpPr/>
          <p:nvPr/>
        </p:nvSpPr>
        <p:spPr>
          <a:xfrm>
            <a:off x="3081062" y="5426870"/>
            <a:ext cx="1830475" cy="98289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Project 2</a:t>
            </a:r>
          </a:p>
        </p:txBody>
      </p:sp>
      <p:sp>
        <p:nvSpPr>
          <p:cNvPr id="11" name="Rectangle 10">
            <a:extLst>
              <a:ext uri="{FF2B5EF4-FFF2-40B4-BE49-F238E27FC236}">
                <a16:creationId xmlns:a16="http://schemas.microsoft.com/office/drawing/2014/main" id="{DC448812-A0F9-2243-B156-6D06B3AE0DAF}"/>
              </a:ext>
            </a:extLst>
          </p:cNvPr>
          <p:cNvSpPr/>
          <p:nvPr/>
        </p:nvSpPr>
        <p:spPr>
          <a:xfrm>
            <a:off x="5572129" y="5426870"/>
            <a:ext cx="1830475" cy="982895"/>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Project 3</a:t>
            </a:r>
          </a:p>
        </p:txBody>
      </p:sp>
      <p:sp>
        <p:nvSpPr>
          <p:cNvPr id="12" name="Rectangle 11">
            <a:extLst>
              <a:ext uri="{FF2B5EF4-FFF2-40B4-BE49-F238E27FC236}">
                <a16:creationId xmlns:a16="http://schemas.microsoft.com/office/drawing/2014/main" id="{8F68E2D4-9332-E549-8D9F-250D79E8DA93}"/>
              </a:ext>
            </a:extLst>
          </p:cNvPr>
          <p:cNvSpPr/>
          <p:nvPr/>
        </p:nvSpPr>
        <p:spPr>
          <a:xfrm>
            <a:off x="8063197" y="5426870"/>
            <a:ext cx="1830475" cy="982895"/>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Project 4</a:t>
            </a:r>
          </a:p>
        </p:txBody>
      </p:sp>
      <p:sp>
        <p:nvSpPr>
          <p:cNvPr id="13" name="TextBox 12">
            <a:extLst>
              <a:ext uri="{FF2B5EF4-FFF2-40B4-BE49-F238E27FC236}">
                <a16:creationId xmlns:a16="http://schemas.microsoft.com/office/drawing/2014/main" id="{3FE52581-3805-324F-94F5-006599087C84}"/>
              </a:ext>
            </a:extLst>
          </p:cNvPr>
          <p:cNvSpPr txBox="1"/>
          <p:nvPr/>
        </p:nvSpPr>
        <p:spPr>
          <a:xfrm>
            <a:off x="10132004" y="2209258"/>
            <a:ext cx="1503938" cy="523220"/>
          </a:xfrm>
          <a:prstGeom prst="rect">
            <a:avLst/>
          </a:prstGeom>
          <a:noFill/>
        </p:spPr>
        <p:txBody>
          <a:bodyPr wrap="none" rtlCol="0">
            <a:spAutoFit/>
          </a:bodyPr>
          <a:lstStyle/>
          <a:p>
            <a:r>
              <a:rPr lang="en-US" sz="2800" dirty="0"/>
              <a:t>2 weeks</a:t>
            </a:r>
          </a:p>
        </p:txBody>
      </p:sp>
      <p:sp>
        <p:nvSpPr>
          <p:cNvPr id="14" name="TextBox 13">
            <a:extLst>
              <a:ext uri="{FF2B5EF4-FFF2-40B4-BE49-F238E27FC236}">
                <a16:creationId xmlns:a16="http://schemas.microsoft.com/office/drawing/2014/main" id="{DC92EFB0-6227-7042-8F02-E428E4F7BD13}"/>
              </a:ext>
            </a:extLst>
          </p:cNvPr>
          <p:cNvSpPr txBox="1"/>
          <p:nvPr/>
        </p:nvSpPr>
        <p:spPr>
          <a:xfrm>
            <a:off x="10351616" y="3888693"/>
            <a:ext cx="1284326" cy="523220"/>
          </a:xfrm>
          <a:prstGeom prst="rect">
            <a:avLst/>
          </a:prstGeom>
          <a:noFill/>
        </p:spPr>
        <p:txBody>
          <a:bodyPr wrap="none" rtlCol="0">
            <a:spAutoFit/>
          </a:bodyPr>
          <a:lstStyle/>
          <a:p>
            <a:r>
              <a:rPr lang="en-US" sz="2800" dirty="0"/>
              <a:t>weekly</a:t>
            </a:r>
          </a:p>
        </p:txBody>
      </p:sp>
      <p:sp>
        <p:nvSpPr>
          <p:cNvPr id="15" name="TextBox 14">
            <a:extLst>
              <a:ext uri="{FF2B5EF4-FFF2-40B4-BE49-F238E27FC236}">
                <a16:creationId xmlns:a16="http://schemas.microsoft.com/office/drawing/2014/main" id="{87292F7D-FC01-8045-84B1-7955E65F2E6E}"/>
              </a:ext>
            </a:extLst>
          </p:cNvPr>
          <p:cNvSpPr txBox="1"/>
          <p:nvPr/>
        </p:nvSpPr>
        <p:spPr>
          <a:xfrm>
            <a:off x="10632141" y="5656707"/>
            <a:ext cx="1003801" cy="523220"/>
          </a:xfrm>
          <a:prstGeom prst="rect">
            <a:avLst/>
          </a:prstGeom>
          <a:noFill/>
        </p:spPr>
        <p:txBody>
          <a:bodyPr wrap="none" rtlCol="0">
            <a:spAutoFit/>
          </a:bodyPr>
          <a:lstStyle/>
          <a:p>
            <a:r>
              <a:rPr lang="en-US" sz="2800" dirty="0"/>
              <a:t>slack</a:t>
            </a:r>
          </a:p>
        </p:txBody>
      </p:sp>
    </p:spTree>
    <p:extLst>
      <p:ext uri="{BB962C8B-B14F-4D97-AF65-F5344CB8AC3E}">
        <p14:creationId xmlns:p14="http://schemas.microsoft.com/office/powerpoint/2010/main" val="3770404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E28936-BDFD-EC4A-9EAA-9018547335A9}"/>
              </a:ext>
            </a:extLst>
          </p:cNvPr>
          <p:cNvPicPr>
            <a:picLocks noChangeAspect="1"/>
          </p:cNvPicPr>
          <p:nvPr/>
        </p:nvPicPr>
        <p:blipFill>
          <a:blip r:embed="rId2"/>
          <a:stretch>
            <a:fillRect/>
          </a:stretch>
        </p:blipFill>
        <p:spPr>
          <a:xfrm>
            <a:off x="-1351231" y="-202649"/>
            <a:ext cx="13291439" cy="7476435"/>
          </a:xfrm>
          <a:prstGeom prst="rect">
            <a:avLst/>
          </a:prstGeom>
        </p:spPr>
      </p:pic>
      <p:pic>
        <p:nvPicPr>
          <p:cNvPr id="5" name="Picture 4">
            <a:extLst>
              <a:ext uri="{FF2B5EF4-FFF2-40B4-BE49-F238E27FC236}">
                <a16:creationId xmlns:a16="http://schemas.microsoft.com/office/drawing/2014/main" id="{E35A769A-1020-7347-B9B4-27930D5D9A14}"/>
              </a:ext>
            </a:extLst>
          </p:cNvPr>
          <p:cNvPicPr>
            <a:picLocks noChangeAspect="1"/>
          </p:cNvPicPr>
          <p:nvPr/>
        </p:nvPicPr>
        <p:blipFill>
          <a:blip r:embed="rId3"/>
          <a:stretch>
            <a:fillRect/>
          </a:stretch>
        </p:blipFill>
        <p:spPr>
          <a:xfrm>
            <a:off x="3612860" y="2663411"/>
            <a:ext cx="6286513" cy="3374485"/>
          </a:xfrm>
          <a:prstGeom prst="rect">
            <a:avLst/>
          </a:prstGeom>
          <a:ln w="38100">
            <a:solidFill>
              <a:schemeClr val="tx1"/>
            </a:solidFill>
          </a:ln>
        </p:spPr>
      </p:pic>
    </p:spTree>
    <p:extLst>
      <p:ext uri="{BB962C8B-B14F-4D97-AF65-F5344CB8AC3E}">
        <p14:creationId xmlns:p14="http://schemas.microsoft.com/office/powerpoint/2010/main" val="292330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0841-2714-454B-9902-1A478C2E8A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565486-6CB4-D04A-9D20-6346C9EEEFBB}"/>
              </a:ext>
            </a:extLst>
          </p:cNvPr>
          <p:cNvSpPr>
            <a:spLocks noGrp="1"/>
          </p:cNvSpPr>
          <p:nvPr>
            <p:ph idx="1"/>
          </p:nvPr>
        </p:nvSpPr>
        <p:spPr/>
        <p:txBody>
          <a:bodyPr/>
          <a:lstStyle/>
          <a:p>
            <a:r>
              <a:rPr lang="en-US" dirty="0"/>
              <a:t>Jeffrey: any day 9am </a:t>
            </a:r>
            <a:r>
              <a:rPr lang="en-US" dirty="0" err="1"/>
              <a:t>est</a:t>
            </a:r>
            <a:r>
              <a:rPr lang="en-US" dirty="0"/>
              <a:t> – 6pm </a:t>
            </a:r>
            <a:r>
              <a:rPr lang="en-US" dirty="0" err="1"/>
              <a:t>est</a:t>
            </a:r>
            <a:endParaRPr lang="en-US" dirty="0"/>
          </a:p>
          <a:p>
            <a:r>
              <a:rPr lang="en-US" dirty="0" err="1"/>
              <a:t>Guanjie</a:t>
            </a:r>
            <a:r>
              <a:rPr lang="en-US" dirty="0"/>
              <a:t>: NO RESTRICTONS</a:t>
            </a:r>
          </a:p>
          <a:p>
            <a:r>
              <a:rPr lang="en-US" dirty="0"/>
              <a:t>Sam: Australia time</a:t>
            </a:r>
          </a:p>
          <a:p>
            <a:endParaRPr lang="en-US" dirty="0"/>
          </a:p>
          <a:p>
            <a:r>
              <a:rPr lang="en-US" dirty="0"/>
              <a:t>Monday 5PM section meetings</a:t>
            </a:r>
          </a:p>
          <a:p>
            <a:r>
              <a:rPr lang="en-US" dirty="0" err="1"/>
              <a:t>Yiru</a:t>
            </a:r>
            <a:r>
              <a:rPr lang="en-US" dirty="0"/>
              <a:t> </a:t>
            </a:r>
          </a:p>
          <a:p>
            <a:r>
              <a:rPr lang="en-US" dirty="0"/>
              <a:t>Homework: </a:t>
            </a:r>
          </a:p>
        </p:txBody>
      </p:sp>
    </p:spTree>
    <p:extLst>
      <p:ext uri="{BB962C8B-B14F-4D97-AF65-F5344CB8AC3E}">
        <p14:creationId xmlns:p14="http://schemas.microsoft.com/office/powerpoint/2010/main" val="1230810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51A8-E4A6-EB47-AF13-EC618F59B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E9CE31-9410-1B4C-A7D9-42A837683103}"/>
              </a:ext>
            </a:extLst>
          </p:cNvPr>
          <p:cNvSpPr>
            <a:spLocks noGrp="1"/>
          </p:cNvSpPr>
          <p:nvPr>
            <p:ph idx="1"/>
          </p:nvPr>
        </p:nvSpPr>
        <p:spPr/>
        <p:txBody>
          <a:bodyPr/>
          <a:lstStyle/>
          <a:p>
            <a:r>
              <a:rPr lang="en-US" dirty="0"/>
              <a:t>Slack for communication: wulab2020summer.slack.com</a:t>
            </a:r>
          </a:p>
          <a:p>
            <a:r>
              <a:rPr lang="en-US" dirty="0"/>
              <a:t>Zoom for meetings: link shared in slack</a:t>
            </a:r>
          </a:p>
          <a:p>
            <a:r>
              <a:rPr lang="en-US" dirty="0"/>
              <a:t>Weekly Office Hours </a:t>
            </a:r>
          </a:p>
        </p:txBody>
      </p:sp>
    </p:spTree>
    <p:extLst>
      <p:ext uri="{BB962C8B-B14F-4D97-AF65-F5344CB8AC3E}">
        <p14:creationId xmlns:p14="http://schemas.microsoft.com/office/powerpoint/2010/main" val="3531768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3AA2-84EC-0F4B-AB86-08E6768944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6E5470-DEAB-154F-8D98-E9A868422B9A}"/>
              </a:ext>
            </a:extLst>
          </p:cNvPr>
          <p:cNvSpPr>
            <a:spLocks noGrp="1"/>
          </p:cNvSpPr>
          <p:nvPr>
            <p:ph idx="1"/>
          </p:nvPr>
        </p:nvSpPr>
        <p:spPr/>
        <p:txBody>
          <a:bodyPr/>
          <a:lstStyle/>
          <a:p>
            <a:r>
              <a:rPr lang="en-US" dirty="0"/>
              <a:t>Weeks 1-3: Warmup</a:t>
            </a:r>
          </a:p>
          <a:p>
            <a:pPr lvl="1"/>
            <a:r>
              <a:rPr lang="en-US" dirty="0"/>
              <a:t>Tasks and small projects to get familiar with the code</a:t>
            </a:r>
          </a:p>
          <a:p>
            <a:pPr lvl="1"/>
            <a:r>
              <a:rPr lang="en-US" dirty="0"/>
              <a:t>Section meetings to discuss blocking points, share insights, discuss papers</a:t>
            </a:r>
          </a:p>
          <a:p>
            <a:r>
              <a:rPr lang="en-US" dirty="0"/>
              <a:t>Weeks 4-beyond:</a:t>
            </a:r>
          </a:p>
          <a:p>
            <a:pPr lvl="1"/>
            <a:r>
              <a:rPr lang="en-US" dirty="0"/>
              <a:t>Work on summer projects</a:t>
            </a:r>
          </a:p>
          <a:p>
            <a:endParaRPr lang="en-US" dirty="0"/>
          </a:p>
          <a:p>
            <a:r>
              <a:rPr lang="en-US" dirty="0"/>
              <a:t>Biweekly meetings across both sections as meet and greet.</a:t>
            </a:r>
          </a:p>
        </p:txBody>
      </p:sp>
    </p:spTree>
    <p:extLst>
      <p:ext uri="{BB962C8B-B14F-4D97-AF65-F5344CB8AC3E}">
        <p14:creationId xmlns:p14="http://schemas.microsoft.com/office/powerpoint/2010/main" val="1643405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F9B0-DFBC-8B43-86A6-468B23B7F2BA}"/>
              </a:ext>
            </a:extLst>
          </p:cNvPr>
          <p:cNvSpPr>
            <a:spLocks noGrp="1"/>
          </p:cNvSpPr>
          <p:nvPr>
            <p:ph type="title"/>
          </p:nvPr>
        </p:nvSpPr>
        <p:spPr/>
        <p:txBody>
          <a:bodyPr/>
          <a:lstStyle/>
          <a:p>
            <a:r>
              <a:rPr lang="en-US" dirty="0"/>
              <a:t>Section Meetings</a:t>
            </a:r>
          </a:p>
        </p:txBody>
      </p:sp>
      <p:sp>
        <p:nvSpPr>
          <p:cNvPr id="3" name="Content Placeholder 2">
            <a:extLst>
              <a:ext uri="{FF2B5EF4-FFF2-40B4-BE49-F238E27FC236}">
                <a16:creationId xmlns:a16="http://schemas.microsoft.com/office/drawing/2014/main" id="{79B862F7-20E2-3445-B6E6-AF24E7EB802C}"/>
              </a:ext>
            </a:extLst>
          </p:cNvPr>
          <p:cNvSpPr>
            <a:spLocks noGrp="1"/>
          </p:cNvSpPr>
          <p:nvPr>
            <p:ph idx="1"/>
          </p:nvPr>
        </p:nvSpPr>
        <p:spPr/>
        <p:txBody>
          <a:bodyPr/>
          <a:lstStyle/>
          <a:p>
            <a:r>
              <a:rPr lang="en-US" dirty="0"/>
              <a:t>Every team will prepare a short presentation (max 5 slides) to share</a:t>
            </a:r>
          </a:p>
          <a:p>
            <a:r>
              <a:rPr lang="en-US" dirty="0"/>
              <a:t>What the team’s goals were and what has been achieved</a:t>
            </a:r>
          </a:p>
          <a:p>
            <a:r>
              <a:rPr lang="en-US" dirty="0"/>
              <a:t>Interesting things (parts of the code, a bug, a paper, a related product) that your team has learned</a:t>
            </a:r>
          </a:p>
          <a:p>
            <a:r>
              <a:rPr lang="en-US" dirty="0"/>
              <a:t>The team’s next steps</a:t>
            </a:r>
          </a:p>
          <a:p>
            <a:r>
              <a:rPr lang="en-US" dirty="0"/>
              <a:t>Demos, screenshots, storyboards are great!</a:t>
            </a:r>
          </a:p>
          <a:p>
            <a:endParaRPr lang="en-US" dirty="0"/>
          </a:p>
        </p:txBody>
      </p:sp>
    </p:spTree>
    <p:extLst>
      <p:ext uri="{BB962C8B-B14F-4D97-AF65-F5344CB8AC3E}">
        <p14:creationId xmlns:p14="http://schemas.microsoft.com/office/powerpoint/2010/main" val="217327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74771-EAC8-6C43-AB83-A570D3DEACF4}"/>
              </a:ext>
            </a:extLst>
          </p:cNvPr>
          <p:cNvSpPr>
            <a:spLocks noGrp="1"/>
          </p:cNvSpPr>
          <p:nvPr>
            <p:ph type="title"/>
          </p:nvPr>
        </p:nvSpPr>
        <p:spPr/>
        <p:txBody>
          <a:bodyPr/>
          <a:lstStyle/>
          <a:p>
            <a:r>
              <a:rPr lang="en-US" dirty="0"/>
              <a:t>Goals </a:t>
            </a:r>
          </a:p>
        </p:txBody>
      </p:sp>
      <p:sp>
        <p:nvSpPr>
          <p:cNvPr id="3" name="Content Placeholder 2">
            <a:extLst>
              <a:ext uri="{FF2B5EF4-FFF2-40B4-BE49-F238E27FC236}">
                <a16:creationId xmlns:a16="http://schemas.microsoft.com/office/drawing/2014/main" id="{E1E706F3-18F4-B049-A785-2C6BBCFE26E6}"/>
              </a:ext>
            </a:extLst>
          </p:cNvPr>
          <p:cNvSpPr>
            <a:spLocks noGrp="1"/>
          </p:cNvSpPr>
          <p:nvPr>
            <p:ph idx="1"/>
          </p:nvPr>
        </p:nvSpPr>
        <p:spPr/>
        <p:txBody>
          <a:bodyPr>
            <a:normAutofit/>
          </a:bodyPr>
          <a:lstStyle/>
          <a:p>
            <a:r>
              <a:rPr lang="en-US" sz="3600" dirty="0"/>
              <a:t>gain experience reading research papers</a:t>
            </a:r>
          </a:p>
          <a:p>
            <a:r>
              <a:rPr lang="en-US" sz="3600" dirty="0"/>
              <a:t>work with a research code base</a:t>
            </a:r>
          </a:p>
          <a:p>
            <a:r>
              <a:rPr lang="en-US" sz="3600" dirty="0"/>
              <a:t>direct a research project</a:t>
            </a:r>
          </a:p>
          <a:p>
            <a:r>
              <a:rPr lang="en-US" sz="3600" dirty="0"/>
              <a:t>have an interesting and fun experience</a:t>
            </a:r>
          </a:p>
          <a:p>
            <a:endParaRPr lang="en-US" sz="3600" dirty="0"/>
          </a:p>
        </p:txBody>
      </p:sp>
    </p:spTree>
    <p:extLst>
      <p:ext uri="{BB962C8B-B14F-4D97-AF65-F5344CB8AC3E}">
        <p14:creationId xmlns:p14="http://schemas.microsoft.com/office/powerpoint/2010/main" val="402571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7BCB-5A37-4843-813F-C1BB3840FC19}"/>
              </a:ext>
            </a:extLst>
          </p:cNvPr>
          <p:cNvSpPr>
            <a:spLocks noGrp="1"/>
          </p:cNvSpPr>
          <p:nvPr>
            <p:ph type="title"/>
          </p:nvPr>
        </p:nvSpPr>
        <p:spPr/>
        <p:txBody>
          <a:bodyPr/>
          <a:lstStyle/>
          <a:p>
            <a:r>
              <a:rPr lang="en-US" dirty="0"/>
              <a:t>Short Talk about Precision Interfaces (PI)</a:t>
            </a:r>
          </a:p>
        </p:txBody>
      </p:sp>
      <p:sp>
        <p:nvSpPr>
          <p:cNvPr id="3" name="Content Placeholder 2">
            <a:extLst>
              <a:ext uri="{FF2B5EF4-FFF2-40B4-BE49-F238E27FC236}">
                <a16:creationId xmlns:a16="http://schemas.microsoft.com/office/drawing/2014/main" id="{19FAC4DE-09E8-4F4B-8675-04F07EAAFC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0556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1682</Words>
  <Application>Microsoft Macintosh PowerPoint</Application>
  <PresentationFormat>Widescreen</PresentationFormat>
  <Paragraphs>295</Paragraphs>
  <Slides>41</Slides>
  <Notes>21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Avenir Book</vt:lpstr>
      <vt:lpstr>Calibri</vt:lpstr>
      <vt:lpstr>Consolas</vt:lpstr>
      <vt:lpstr>Gill Sans</vt:lpstr>
      <vt:lpstr>Gill Sans MT</vt:lpstr>
      <vt:lpstr>Impact</vt:lpstr>
      <vt:lpstr>Office Theme</vt:lpstr>
      <vt:lpstr>Precision Interfaces  Research Projects</vt:lpstr>
      <vt:lpstr>PowerPoint Presentation</vt:lpstr>
      <vt:lpstr>https://cudbg.github.io/summer20/</vt:lpstr>
      <vt:lpstr>https://cudbg.github.io/summer20/</vt:lpstr>
      <vt:lpstr>PowerPoint Presentation</vt:lpstr>
      <vt:lpstr>PowerPoint Presentation</vt:lpstr>
      <vt:lpstr>Section Meetings</vt:lpstr>
      <vt:lpstr>Goals </vt:lpstr>
      <vt:lpstr>Short Talk about Precision Interfaces (PI)</vt:lpstr>
      <vt:lpstr>Submitting Expenses</vt:lpstr>
      <vt:lpstr>PowerPoint Presentation</vt:lpstr>
      <vt:lpstr>Analyzing Data</vt:lpstr>
      <vt:lpstr>Interfaces Customized to the Task</vt:lpstr>
      <vt:lpstr>Interfaces Customized to the Task</vt:lpstr>
      <vt:lpstr>Option 1: Pay to Build Interface</vt:lpstr>
      <vt:lpstr>Option 2: Use Dashboard Builder</vt:lpstr>
      <vt:lpstr>PowerPoint Presentation</vt:lpstr>
      <vt:lpstr>Option 3: Generate using Database</vt:lpstr>
      <vt:lpstr>Option 4:  Vis Recommendation</vt:lpstr>
      <vt:lpstr>Option 4:  Vis Recommendation</vt:lpstr>
      <vt:lpstr>Idea</vt:lpstr>
      <vt:lpstr>Idea</vt:lpstr>
      <vt:lpstr>Idea</vt:lpstr>
      <vt:lpstr>Idea</vt:lpstr>
      <vt:lpstr>Precision Interfaces Contribution</vt:lpstr>
      <vt:lpstr>Precision Interfaces Overview</vt:lpstr>
      <vt:lpstr>Queries as ASTs</vt:lpstr>
      <vt:lpstr>Interactions as Query Transforms</vt:lpstr>
      <vt:lpstr>Interactions as Query Transforms</vt:lpstr>
      <vt:lpstr>Widgets (views) as Choices</vt:lpstr>
      <vt:lpstr>Widgets (views) as Choice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Precision Interfaces  Research Projects</dc:title>
  <dc:creator>Microsoft Office User</dc:creator>
  <cp:lastModifiedBy>Microsoft Office User</cp:lastModifiedBy>
  <cp:revision>5</cp:revision>
  <dcterms:created xsi:type="dcterms:W3CDTF">2020-05-28T12:34:09Z</dcterms:created>
  <dcterms:modified xsi:type="dcterms:W3CDTF">2020-05-28T13:57:27Z</dcterms:modified>
</cp:coreProperties>
</file>